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9" r:id="rId3"/>
    <p:sldId id="257" r:id="rId4"/>
    <p:sldId id="297" r:id="rId5"/>
    <p:sldId id="260" r:id="rId6"/>
    <p:sldId id="261" r:id="rId7"/>
    <p:sldId id="262" r:id="rId8"/>
    <p:sldId id="298" r:id="rId9"/>
    <p:sldId id="279" r:id="rId10"/>
    <p:sldId id="263" r:id="rId11"/>
    <p:sldId id="280" r:id="rId12"/>
    <p:sldId id="296" r:id="rId13"/>
    <p:sldId id="264" r:id="rId14"/>
    <p:sldId id="282" r:id="rId15"/>
    <p:sldId id="265" r:id="rId16"/>
    <p:sldId id="299" r:id="rId17"/>
    <p:sldId id="284" r:id="rId18"/>
    <p:sldId id="293" r:id="rId19"/>
    <p:sldId id="294" r:id="rId20"/>
    <p:sldId id="266" r:id="rId21"/>
    <p:sldId id="292" r:id="rId22"/>
    <p:sldId id="278"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778"/>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73" autoAdjust="0"/>
  </p:normalViewPr>
  <p:slideViewPr>
    <p:cSldViewPr>
      <p:cViewPr varScale="1">
        <p:scale>
          <a:sx n="68" d="100"/>
          <a:sy n="68" d="100"/>
        </p:scale>
        <p:origin x="147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1AB7D-063D-47BC-A802-1D54D7D4E070}" type="datetimeFigureOut">
              <a:rPr lang="es-ES" smtClean="0"/>
              <a:pPr/>
              <a:t>05/01/2021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CA500-25B7-44CB-A79E-2B16D7489C1C}"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BE5DEE1E-2207-4731-9231-68A939E56CBC}" type="datetimeFigureOut">
              <a:rPr lang="es-ES" smtClean="0"/>
              <a:pPr/>
              <a:t>05/01/2021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15B594D-D4E0-4090-99B8-AD6E556DB90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E5DEE1E-2207-4731-9231-68A939E56CBC}" type="datetimeFigureOut">
              <a:rPr lang="es-ES" smtClean="0"/>
              <a:pPr/>
              <a:t>05/01/2021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15B594D-D4E0-4090-99B8-AD6E556DB90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E5DEE1E-2207-4731-9231-68A939E56CBC}" type="datetimeFigureOut">
              <a:rPr lang="es-ES" smtClean="0"/>
              <a:pPr/>
              <a:t>05/01/2021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15B594D-D4E0-4090-99B8-AD6E556DB90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E5DEE1E-2207-4731-9231-68A939E56CBC}" type="datetimeFigureOut">
              <a:rPr lang="es-ES" smtClean="0"/>
              <a:pPr/>
              <a:t>05/01/2021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15B594D-D4E0-4090-99B8-AD6E556DB90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E5DEE1E-2207-4731-9231-68A939E56CBC}" type="datetimeFigureOut">
              <a:rPr lang="es-ES" smtClean="0"/>
              <a:pPr/>
              <a:t>05/01/2021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15B594D-D4E0-4090-99B8-AD6E556DB90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BE5DEE1E-2207-4731-9231-68A939E56CBC}" type="datetimeFigureOut">
              <a:rPr lang="es-ES" smtClean="0"/>
              <a:pPr/>
              <a:t>05/01/2021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15B594D-D4E0-4090-99B8-AD6E556DB90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BE5DEE1E-2207-4731-9231-68A939E56CBC}" type="datetimeFigureOut">
              <a:rPr lang="es-ES" smtClean="0"/>
              <a:pPr/>
              <a:t>05/01/2021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15B594D-D4E0-4090-99B8-AD6E556DB90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BE5DEE1E-2207-4731-9231-68A939E56CBC}" type="datetimeFigureOut">
              <a:rPr lang="es-ES" smtClean="0"/>
              <a:pPr/>
              <a:t>05/01/2021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15B594D-D4E0-4090-99B8-AD6E556DB90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E5DEE1E-2207-4731-9231-68A939E56CBC}" type="datetimeFigureOut">
              <a:rPr lang="es-ES" smtClean="0"/>
              <a:pPr/>
              <a:t>05/01/2021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15B594D-D4E0-4090-99B8-AD6E556DB90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E5DEE1E-2207-4731-9231-68A939E56CBC}" type="datetimeFigureOut">
              <a:rPr lang="es-ES" smtClean="0"/>
              <a:pPr/>
              <a:t>05/01/2021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15B594D-D4E0-4090-99B8-AD6E556DB90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E5DEE1E-2207-4731-9231-68A939E56CBC}" type="datetimeFigureOut">
              <a:rPr lang="es-ES" smtClean="0"/>
              <a:pPr/>
              <a:t>05/01/2021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15B594D-D4E0-4090-99B8-AD6E556DB90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DEE1E-2207-4731-9231-68A939E56CBC}" type="datetimeFigureOut">
              <a:rPr lang="es-ES" smtClean="0"/>
              <a:pPr/>
              <a:t>05/01/2021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B594D-D4E0-4090-99B8-AD6E556DB90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G:\3%20JUSTICIA%20Y%20PAZ%2032\2021%20MENSAJE%20PAZ\Anima%20Mundi%2001.mp3"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nima Mundi 01.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pic>
        <p:nvPicPr>
          <p:cNvPr id="13" name="12 Imagen" descr="cuidar.png"/>
          <p:cNvPicPr>
            <a:picLocks noChangeAspect="1"/>
          </p:cNvPicPr>
          <p:nvPr/>
        </p:nvPicPr>
        <p:blipFill>
          <a:blip r:embed="rId4" cstate="print"/>
          <a:srcRect l="28461"/>
          <a:stretch>
            <a:fillRect/>
          </a:stretch>
        </p:blipFill>
        <p:spPr>
          <a:xfrm>
            <a:off x="0" y="-71462"/>
            <a:ext cx="9144000" cy="7624677"/>
          </a:xfrm>
          <a:prstGeom prst="rect">
            <a:avLst/>
          </a:prstGeom>
        </p:spPr>
      </p:pic>
      <p:sp>
        <p:nvSpPr>
          <p:cNvPr id="7" name="6 CuadroTexto"/>
          <p:cNvSpPr txBox="1"/>
          <p:nvPr/>
        </p:nvSpPr>
        <p:spPr>
          <a:xfrm>
            <a:off x="142844" y="737409"/>
            <a:ext cx="5832648" cy="1323439"/>
          </a:xfrm>
          <a:prstGeom prst="rect">
            <a:avLst/>
          </a:prstGeom>
          <a:noFill/>
        </p:spPr>
        <p:txBody>
          <a:bodyPr wrap="square" rtlCol="0">
            <a:spAutoFit/>
          </a:bodyPr>
          <a:lstStyle/>
          <a:p>
            <a:r>
              <a:rPr lang="es-ES_tradnl" sz="4000" b="1" dirty="0">
                <a:solidFill>
                  <a:srgbClr val="295778"/>
                </a:solidFill>
              </a:rPr>
              <a:t>Mensaje de la Jornada Mundial de la Paz 2021</a:t>
            </a:r>
            <a:endParaRPr lang="es-ES" sz="4000" b="1" dirty="0">
              <a:solidFill>
                <a:srgbClr val="295778"/>
              </a:solidFill>
            </a:endParaRPr>
          </a:p>
        </p:txBody>
      </p:sp>
      <p:sp>
        <p:nvSpPr>
          <p:cNvPr id="12" name="11 CuadroTexto"/>
          <p:cNvSpPr txBox="1"/>
          <p:nvPr/>
        </p:nvSpPr>
        <p:spPr>
          <a:xfrm>
            <a:off x="251520" y="4919008"/>
            <a:ext cx="3816424" cy="1938992"/>
          </a:xfrm>
          <a:prstGeom prst="rect">
            <a:avLst/>
          </a:prstGeom>
          <a:noFill/>
        </p:spPr>
        <p:txBody>
          <a:bodyPr wrap="square" rtlCol="0">
            <a:spAutoFit/>
          </a:bodyPr>
          <a:lstStyle/>
          <a:p>
            <a:r>
              <a:rPr lang="es-ES" sz="4000" b="1" dirty="0">
                <a:ln>
                  <a:solidFill>
                    <a:schemeClr val="tx1">
                      <a:alpha val="80000"/>
                    </a:schemeClr>
                  </a:solidFill>
                </a:ln>
                <a:solidFill>
                  <a:srgbClr val="00B0F0"/>
                </a:solidFill>
              </a:rPr>
              <a:t>LA CULTURA DEL CUIDADO COMO CAMINO DE PAZ</a:t>
            </a:r>
          </a:p>
        </p:txBody>
      </p:sp>
      <p:pic>
        <p:nvPicPr>
          <p:cNvPr id="15" name="14 Imagen" descr="cuidado1.jpg"/>
          <p:cNvPicPr>
            <a:picLocks noChangeAspect="1"/>
          </p:cNvPicPr>
          <p:nvPr/>
        </p:nvPicPr>
        <p:blipFill>
          <a:blip r:embed="rId5" cstate="print">
            <a:clrChange>
              <a:clrFrom>
                <a:srgbClr val="FFFFFF"/>
              </a:clrFrom>
              <a:clrTo>
                <a:srgbClr val="FFFFFF">
                  <a:alpha val="0"/>
                </a:srgbClr>
              </a:clrTo>
            </a:clrChange>
          </a:blip>
          <a:srcRect l="14563" r="21815"/>
          <a:stretch>
            <a:fillRect/>
          </a:stretch>
        </p:blipFill>
        <p:spPr>
          <a:xfrm>
            <a:off x="6228184" y="4716510"/>
            <a:ext cx="2500298" cy="2141490"/>
          </a:xfrm>
          <a:prstGeom prst="rect">
            <a:avLst/>
          </a:prstGeom>
        </p:spPr>
      </p:pic>
      <p:pic>
        <p:nvPicPr>
          <p:cNvPr id="16" name="15 Imagen" descr="logo20.png"/>
          <p:cNvPicPr>
            <a:picLocks noChangeAspect="1"/>
          </p:cNvPicPr>
          <p:nvPr/>
        </p:nvPicPr>
        <p:blipFill>
          <a:blip r:embed="rId6" cstate="print"/>
          <a:stretch>
            <a:fillRect/>
          </a:stretch>
        </p:blipFill>
        <p:spPr>
          <a:xfrm>
            <a:off x="7286644" y="214290"/>
            <a:ext cx="1785918" cy="1261134"/>
          </a:xfrm>
          <a:prstGeom prst="rect">
            <a:avLst/>
          </a:prstGeom>
        </p:spPr>
      </p:pic>
    </p:spTree>
  </p:cSld>
  <p:clrMapOvr>
    <a:masterClrMapping/>
  </p:clrMapOvr>
  <p:transition spd="slow" advTm="10641">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childTnLst>
                                </p:cTn>
                              </p:par>
                            </p:childTnLst>
                          </p:cTn>
                        </p:par>
                        <p:par>
                          <p:cTn id="16" fill="hold">
                            <p:stCondLst>
                              <p:cond delay="4500"/>
                            </p:stCondLst>
                            <p:childTnLst>
                              <p:par>
                                <p:cTn id="17" presetID="2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edge">
                                      <p:cBhvr>
                                        <p:cTn id="19" dur="2000"/>
                                        <p:tgtEl>
                                          <p:spTgt spid="16"/>
                                        </p:tgtEl>
                                      </p:cBhvr>
                                    </p:animEffect>
                                  </p:childTnLst>
                                </p:cTn>
                              </p:par>
                              <p:par>
                                <p:cTn id="20" presetID="1" presetClass="mediacall" presetSubtype="0" fill="hold" nodeType="withEffect">
                                  <p:stCondLst>
                                    <p:cond delay="0"/>
                                  </p:stCondLst>
                                  <p:childTnLst>
                                    <p:cmd type="call" cmd="playFrom(0.0)">
                                      <p:cBhvr>
                                        <p:cTn id="21"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8000" numSld="24">
                <p:cTn id="22"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centroafrica.jpg"/>
          <p:cNvPicPr>
            <a:picLocks noChangeAspect="1"/>
          </p:cNvPicPr>
          <p:nvPr/>
        </p:nvPicPr>
        <p:blipFill>
          <a:blip r:embed="rId2" cstate="print"/>
          <a:stretch>
            <a:fillRect/>
          </a:stretch>
        </p:blipFill>
        <p:spPr>
          <a:xfrm>
            <a:off x="-19815" y="0"/>
            <a:ext cx="9235285" cy="4857760"/>
          </a:xfrm>
          <a:prstGeom prst="rect">
            <a:avLst/>
          </a:prstGeom>
        </p:spPr>
      </p:pic>
      <p:sp>
        <p:nvSpPr>
          <p:cNvPr id="6" name="2 Subtítulo"/>
          <p:cNvSpPr txBox="1">
            <a:spLocks/>
          </p:cNvSpPr>
          <p:nvPr/>
        </p:nvSpPr>
        <p:spPr>
          <a:xfrm>
            <a:off x="0" y="3786142"/>
            <a:ext cx="9144000" cy="3071882"/>
          </a:xfrm>
          <a:prstGeom prst="rect">
            <a:avLst/>
          </a:prstGeom>
          <a:solidFill>
            <a:srgbClr val="295778">
              <a:alpha val="88000"/>
            </a:srgbClr>
          </a:solidFill>
          <a:ln>
            <a:noFill/>
          </a:ln>
        </p:spPr>
        <p:txBody>
          <a:bodyPr vert="horz" lIns="91440" tIns="45720" rIns="91440" bIns="45720" rtlCol="0">
            <a:normAutofit/>
          </a:bodyPr>
          <a:lstStyle/>
          <a:p>
            <a:pPr lvl="0">
              <a:spcBef>
                <a:spcPct val="20000"/>
              </a:spcBef>
            </a:pPr>
            <a:r>
              <a:rPr lang="es-ES" sz="3200" b="1" dirty="0">
                <a:ln>
                  <a:solidFill>
                    <a:schemeClr val="tx2">
                      <a:satMod val="155000"/>
                    </a:schemeClr>
                  </a:solidFill>
                </a:ln>
                <a:solidFill>
                  <a:schemeClr val="bg1"/>
                </a:solidFill>
              </a:rPr>
              <a:t>Los cristianos de la primera generación compartían lo que tenían para que nadie entre ellos pasara necesidad y se esforzaban por hacer de la comunidad un hogar acogedor, abierto a todas las situaciones humanas, listo para hacerse cargo de los más frágiles.</a:t>
            </a:r>
            <a:endParaRPr kumimoji="0" lang="es-ES" sz="3200" b="1" i="0" u="none" strike="noStrike" kern="1200" cap="none" spc="0" normalizeH="0" baseline="0" noProof="0" dirty="0">
              <a:ln>
                <a:solidFill>
                  <a:schemeClr val="tx2">
                    <a:satMod val="155000"/>
                  </a:schemeClr>
                </a:solidFill>
              </a:ln>
              <a:solidFill>
                <a:schemeClr val="bg1"/>
              </a:solidFill>
              <a:uLnTx/>
              <a:uFillTx/>
              <a:latin typeface="+mn-lt"/>
              <a:ea typeface="+mn-ea"/>
              <a:cs typeface="+mn-cs"/>
            </a:endParaRPr>
          </a:p>
        </p:txBody>
      </p:sp>
      <p:sp>
        <p:nvSpPr>
          <p:cNvPr id="5" name="4 Título"/>
          <p:cNvSpPr>
            <a:spLocks noGrp="1"/>
          </p:cNvSpPr>
          <p:nvPr>
            <p:ph type="title"/>
          </p:nvPr>
        </p:nvSpPr>
        <p:spPr>
          <a:xfrm>
            <a:off x="142844" y="0"/>
            <a:ext cx="9001156" cy="1628800"/>
          </a:xfrm>
        </p:spPr>
        <p:txBody>
          <a:bodyPr>
            <a:normAutofit fontScale="90000"/>
          </a:bodyPr>
          <a:lstStyle/>
          <a:p>
            <a:r>
              <a:rPr lang="es-ES" sz="3600" dirty="0">
                <a:ln>
                  <a:solidFill>
                    <a:schemeClr val="tx1">
                      <a:alpha val="28000"/>
                    </a:schemeClr>
                  </a:solidFill>
                </a:ln>
                <a:solidFill>
                  <a:srgbClr val="FFFF00"/>
                </a:solidFill>
                <a:effectLst>
                  <a:outerShdw blurRad="38100" dist="38100" dir="2700000" algn="tl">
                    <a:srgbClr val="000000">
                      <a:alpha val="43137"/>
                    </a:srgbClr>
                  </a:outerShdw>
                </a:effectLst>
                <a:latin typeface="Cooper Lt BT" pitchFamily="18" charset="0"/>
                <a:cs typeface="Aharoni" pitchFamily="2" charset="-79"/>
              </a:rPr>
              <a:t>La cultura del cuidado </a:t>
            </a:r>
            <a:br>
              <a:rPr lang="es-ES" sz="3600" dirty="0">
                <a:ln>
                  <a:solidFill>
                    <a:schemeClr val="tx1">
                      <a:alpha val="28000"/>
                    </a:schemeClr>
                  </a:solidFill>
                </a:ln>
                <a:solidFill>
                  <a:srgbClr val="FFFF00"/>
                </a:solidFill>
                <a:effectLst>
                  <a:outerShdw blurRad="38100" dist="38100" dir="2700000" algn="tl">
                    <a:srgbClr val="000000">
                      <a:alpha val="43137"/>
                    </a:srgbClr>
                  </a:outerShdw>
                </a:effectLst>
                <a:latin typeface="Cooper Lt BT" pitchFamily="18" charset="0"/>
                <a:cs typeface="Aharoni" pitchFamily="2" charset="-79"/>
              </a:rPr>
            </a:br>
            <a:r>
              <a:rPr lang="es-ES" sz="3600" dirty="0">
                <a:ln>
                  <a:solidFill>
                    <a:schemeClr val="tx1">
                      <a:alpha val="28000"/>
                    </a:schemeClr>
                  </a:solidFill>
                </a:ln>
                <a:solidFill>
                  <a:srgbClr val="FFFF00"/>
                </a:solidFill>
                <a:effectLst>
                  <a:outerShdw blurRad="38100" dist="38100" dir="2700000" algn="tl">
                    <a:srgbClr val="000000">
                      <a:alpha val="43137"/>
                    </a:srgbClr>
                  </a:outerShdw>
                </a:effectLst>
                <a:latin typeface="Cooper Lt BT" pitchFamily="18" charset="0"/>
                <a:cs typeface="Aharoni" pitchFamily="2" charset="-79"/>
              </a:rPr>
              <a:t>en la vida de </a:t>
            </a:r>
            <a:br>
              <a:rPr lang="es-ES" sz="3600" dirty="0">
                <a:ln>
                  <a:solidFill>
                    <a:schemeClr val="tx1">
                      <a:alpha val="28000"/>
                    </a:schemeClr>
                  </a:solidFill>
                </a:ln>
                <a:solidFill>
                  <a:srgbClr val="FFFF00"/>
                </a:solidFill>
                <a:effectLst>
                  <a:outerShdw blurRad="38100" dist="38100" dir="2700000" algn="tl">
                    <a:srgbClr val="000000">
                      <a:alpha val="43137"/>
                    </a:srgbClr>
                  </a:outerShdw>
                </a:effectLst>
                <a:latin typeface="Cooper Lt BT" pitchFamily="18" charset="0"/>
                <a:cs typeface="Aharoni" pitchFamily="2" charset="-79"/>
              </a:rPr>
            </a:br>
            <a:r>
              <a:rPr lang="es-ES" sz="3600" dirty="0">
                <a:ln>
                  <a:solidFill>
                    <a:schemeClr val="tx1">
                      <a:alpha val="28000"/>
                    </a:schemeClr>
                  </a:solidFill>
                </a:ln>
                <a:solidFill>
                  <a:srgbClr val="FFFF00"/>
                </a:solidFill>
                <a:effectLst>
                  <a:outerShdw blurRad="38100" dist="38100" dir="2700000" algn="tl">
                    <a:srgbClr val="000000">
                      <a:alpha val="43137"/>
                    </a:srgbClr>
                  </a:outerShdw>
                </a:effectLst>
                <a:latin typeface="Cooper Lt BT" pitchFamily="18" charset="0"/>
                <a:cs typeface="Aharoni" pitchFamily="2" charset="-79"/>
              </a:rPr>
              <a:t>los seguidores </a:t>
            </a:r>
            <a:br>
              <a:rPr lang="es-ES" sz="3600" dirty="0">
                <a:ln>
                  <a:solidFill>
                    <a:schemeClr val="tx1">
                      <a:alpha val="28000"/>
                    </a:schemeClr>
                  </a:solidFill>
                </a:ln>
                <a:solidFill>
                  <a:srgbClr val="FFFF00"/>
                </a:solidFill>
                <a:effectLst>
                  <a:outerShdw blurRad="38100" dist="38100" dir="2700000" algn="tl">
                    <a:srgbClr val="000000">
                      <a:alpha val="43137"/>
                    </a:srgbClr>
                  </a:outerShdw>
                </a:effectLst>
                <a:latin typeface="Cooper Lt BT" pitchFamily="18" charset="0"/>
                <a:cs typeface="Aharoni" pitchFamily="2" charset="-79"/>
              </a:rPr>
            </a:br>
            <a:r>
              <a:rPr lang="es-ES" sz="3600" dirty="0">
                <a:ln>
                  <a:solidFill>
                    <a:schemeClr val="tx1">
                      <a:alpha val="28000"/>
                    </a:schemeClr>
                  </a:solidFill>
                </a:ln>
                <a:solidFill>
                  <a:srgbClr val="FFFF00"/>
                </a:solidFill>
                <a:effectLst>
                  <a:outerShdw blurRad="38100" dist="38100" dir="2700000" algn="tl">
                    <a:srgbClr val="000000">
                      <a:alpha val="43137"/>
                    </a:srgbClr>
                  </a:outerShdw>
                </a:effectLst>
                <a:latin typeface="Cooper Lt BT" pitchFamily="18" charset="0"/>
                <a:cs typeface="Aharoni" pitchFamily="2" charset="-79"/>
              </a:rPr>
              <a:t>de Jesús </a:t>
            </a:r>
            <a:br>
              <a:rPr lang="es-ES" dirty="0">
                <a:ln>
                  <a:solidFill>
                    <a:schemeClr val="tx1">
                      <a:alpha val="28000"/>
                    </a:schemeClr>
                  </a:solidFill>
                </a:ln>
                <a:solidFill>
                  <a:schemeClr val="bg1"/>
                </a:solidFill>
              </a:rPr>
            </a:br>
            <a:endParaRPr lang="es-ES" dirty="0">
              <a:ln>
                <a:solidFill>
                  <a:schemeClr val="tx1">
                    <a:alpha val="28000"/>
                  </a:schemeClr>
                </a:solidFill>
              </a:ln>
              <a:solidFill>
                <a:schemeClr val="bg1"/>
              </a:solidFill>
            </a:endParaRPr>
          </a:p>
        </p:txBody>
      </p:sp>
    </p:spTree>
  </p:cSld>
  <p:clrMapOvr>
    <a:masterClrMapping/>
  </p:clrMapOvr>
  <p:transition spd="slow" advTm="27578">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par>
                          <p:cTn id="8" fill="hold">
                            <p:stCondLst>
                              <p:cond delay="3000"/>
                            </p:stCondLst>
                            <p:childTnLst>
                              <p:par>
                                <p:cTn id="9" presetID="10" presetClass="entr" presetSubtype="0" fill="hold" grpId="1"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amad-a-vuestros-enemigos.jpg"/>
          <p:cNvPicPr>
            <a:picLocks noChangeAspect="1"/>
          </p:cNvPicPr>
          <p:nvPr/>
        </p:nvPicPr>
        <p:blipFill>
          <a:blip r:embed="rId2" cstate="print"/>
          <a:stretch>
            <a:fillRect/>
          </a:stretch>
        </p:blipFill>
        <p:spPr>
          <a:xfrm>
            <a:off x="-1742102" y="0"/>
            <a:ext cx="13381461" cy="6857999"/>
          </a:xfrm>
          <a:prstGeom prst="rect">
            <a:avLst/>
          </a:prstGeom>
        </p:spPr>
      </p:pic>
      <p:sp>
        <p:nvSpPr>
          <p:cNvPr id="6" name="2 Subtítulo"/>
          <p:cNvSpPr txBox="1">
            <a:spLocks/>
          </p:cNvSpPr>
          <p:nvPr/>
        </p:nvSpPr>
        <p:spPr>
          <a:xfrm>
            <a:off x="500034" y="3357562"/>
            <a:ext cx="8286808" cy="2571768"/>
          </a:xfrm>
          <a:prstGeom prst="rect">
            <a:avLst/>
          </a:prstGeom>
        </p:spPr>
        <p:txBody>
          <a:bodyPr vert="horz" lIns="91440" tIns="45720" rIns="91440" bIns="45720" rtlCol="0">
            <a:normAutofit fontScale="85000" lnSpcReduction="10000"/>
          </a:bodyPr>
          <a:lstStyle/>
          <a:p>
            <a:pPr lvl="0">
              <a:spcBef>
                <a:spcPct val="20000"/>
              </a:spcBef>
            </a:pPr>
            <a:r>
              <a:rPr lang="es-ES" sz="2800" b="1" dirty="0">
                <a:ln>
                  <a:solidFill>
                    <a:schemeClr val="tx2">
                      <a:satMod val="155000"/>
                    </a:schemeClr>
                  </a:solidFill>
                </a:ln>
                <a:solidFill>
                  <a:schemeClr val="bg1"/>
                </a:solidFill>
                <a:effectLst>
                  <a:outerShdw blurRad="38100" dist="38100" dir="2700000" algn="tl">
                    <a:srgbClr val="000000">
                      <a:alpha val="43137"/>
                    </a:srgbClr>
                  </a:outerShdw>
                </a:effectLst>
              </a:rPr>
              <a:t>Cuando, en períodos posteriores, la generosidad de los cristianos perdió un poco de dinamismo, algunos Padres de la Iglesia insistieron en que la propiedad es querida por Dios para el bien común. Ambrosio sostenía que «la naturaleza ha vertido todas las cosas para el bien común. [...] Por lo tanto, la naturaleza ha producido un derecho común para todos, pero la codicia lo ha convertido en un derecho para unos pocos».</a:t>
            </a:r>
          </a:p>
        </p:txBody>
      </p:sp>
      <p:sp>
        <p:nvSpPr>
          <p:cNvPr id="8" name="4 Título"/>
          <p:cNvSpPr txBox="1">
            <a:spLocks/>
          </p:cNvSpPr>
          <p:nvPr/>
        </p:nvSpPr>
        <p:spPr>
          <a:xfrm>
            <a:off x="0" y="-21307"/>
            <a:ext cx="9001156" cy="1735795"/>
          </a:xfrm>
          <a:prstGeom prst="rect">
            <a:avLst/>
          </a:prstGeom>
        </p:spPr>
        <p:txBody>
          <a:bodyPr vert="horz" lIns="91440" tIns="45720" rIns="91440" bIns="45720" rtlCol="0" anchor="t">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9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Cooper Lt BT" pitchFamily="18" charset="0"/>
                <a:ea typeface="+mj-ea"/>
                <a:cs typeface="Aharoni" pitchFamily="2" charset="-79"/>
              </a:rPr>
              <a:t>La cultura del cuidado en la vida de los seguidores de Jesús </a:t>
            </a:r>
            <a:br>
              <a:rPr kumimoji="0" lang="es-ES" sz="4000" b="1" i="0" u="none" strike="noStrike" kern="1200" cap="all" spc="0" normalizeH="0" baseline="0" noProof="0" dirty="0">
                <a:ln>
                  <a:noFill/>
                </a:ln>
                <a:solidFill>
                  <a:schemeClr val="bg1"/>
                </a:solidFill>
                <a:effectLst/>
                <a:uLnTx/>
                <a:uFillTx/>
                <a:latin typeface="+mj-lt"/>
                <a:ea typeface="+mj-ea"/>
                <a:cs typeface="+mj-cs"/>
              </a:rPr>
            </a:br>
            <a:endParaRPr kumimoji="0" lang="es-ES" sz="4000" b="1" i="0" u="none" strike="noStrike" kern="1200" cap="all" spc="0" normalizeH="0" baseline="0" noProof="0" dirty="0">
              <a:ln>
                <a:noFill/>
              </a:ln>
              <a:solidFill>
                <a:schemeClr val="bg1"/>
              </a:solidFill>
              <a:effectLst/>
              <a:uLnTx/>
              <a:uFillTx/>
              <a:latin typeface="+mj-lt"/>
              <a:ea typeface="+mj-ea"/>
              <a:cs typeface="+mj-cs"/>
            </a:endParaRPr>
          </a:p>
        </p:txBody>
      </p:sp>
    </p:spTree>
  </p:cSld>
  <p:clrMapOvr>
    <a:masterClrMapping/>
  </p:clrMapOvr>
  <p:transition spd="slow" advTm="30265">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0"/>
                                        <p:tgtEl>
                                          <p:spTgt spid="8"/>
                                        </p:tgtEl>
                                      </p:cBhvr>
                                    </p:animEffect>
                                  </p:childTnLst>
                                </p:cTn>
                              </p:par>
                            </p:childTnLst>
                          </p:cTn>
                        </p:par>
                        <p:par>
                          <p:cTn id="8" fill="hold">
                            <p:stCondLst>
                              <p:cond delay="3000"/>
                            </p:stCondLst>
                            <p:childTnLst>
                              <p:par>
                                <p:cTn id="9" presetID="10" presetClass="entr" presetSubtype="0" fill="hold" grpId="1"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diversdida.jpg"/>
          <p:cNvPicPr>
            <a:picLocks noChangeAspect="1"/>
          </p:cNvPicPr>
          <p:nvPr/>
        </p:nvPicPr>
        <p:blipFill>
          <a:blip r:embed="rId2" cstate="print"/>
          <a:stretch>
            <a:fillRect/>
          </a:stretch>
        </p:blipFill>
        <p:spPr>
          <a:xfrm>
            <a:off x="0" y="0"/>
            <a:ext cx="9144000" cy="5490109"/>
          </a:xfrm>
          <a:prstGeom prst="rect">
            <a:avLst/>
          </a:prstGeom>
        </p:spPr>
      </p:pic>
      <p:sp>
        <p:nvSpPr>
          <p:cNvPr id="4" name="2 Subtítulo"/>
          <p:cNvSpPr txBox="1">
            <a:spLocks/>
          </p:cNvSpPr>
          <p:nvPr/>
        </p:nvSpPr>
        <p:spPr>
          <a:xfrm>
            <a:off x="357158" y="4714884"/>
            <a:ext cx="8358246" cy="2143140"/>
          </a:xfrm>
          <a:prstGeom prst="rect">
            <a:avLst/>
          </a:prstGeom>
          <a:solidFill>
            <a:schemeClr val="bg1">
              <a:alpha val="53000"/>
            </a:schemeClr>
          </a:solidFill>
        </p:spPr>
        <p:txBody>
          <a:bodyPr vert="horz" lIns="91440" tIns="45720" rIns="91440" bIns="45720" rtlCol="0">
            <a:normAutofit fontScale="92500" lnSpcReduction="20000"/>
          </a:bodyPr>
          <a:lstStyle/>
          <a:p>
            <a:pPr lvl="0">
              <a:spcBef>
                <a:spcPct val="20000"/>
              </a:spcBef>
            </a:pPr>
            <a:r>
              <a:rPr lang="es-ES" sz="2800" b="1" dirty="0">
                <a:ln>
                  <a:solidFill>
                    <a:schemeClr val="tx2">
                      <a:satMod val="155000"/>
                    </a:schemeClr>
                  </a:solidFill>
                </a:ln>
                <a:solidFill>
                  <a:srgbClr val="295778"/>
                </a:solidFill>
              </a:rPr>
              <a:t>Las crónicas de la historia reportan innumerables ejemplos de obras de misericordia. De esos esfuerzos concertados han surgido numerosas instituciones para el alivio de todas las necesidades humanas: hospitales, hospicios para los pobres, orfanatos, hogares para niños, refugios para peregrinos, entre otras».</a:t>
            </a:r>
            <a:endParaRPr lang="es-ES" sz="2800" b="1" dirty="0">
              <a:ln>
                <a:solidFill>
                  <a:schemeClr val="tx2">
                    <a:satMod val="155000"/>
                  </a:schemeClr>
                </a:solidFill>
              </a:ln>
              <a:solidFill>
                <a:schemeClr val="bg1"/>
              </a:solidFill>
              <a:effectLst>
                <a:outerShdw blurRad="38100" dist="38100" dir="2700000" algn="tl">
                  <a:srgbClr val="000000">
                    <a:alpha val="43137"/>
                  </a:srgbClr>
                </a:outerShdw>
              </a:effectLst>
            </a:endParaRPr>
          </a:p>
        </p:txBody>
      </p:sp>
      <p:sp>
        <p:nvSpPr>
          <p:cNvPr id="8" name="4 Título"/>
          <p:cNvSpPr txBox="1">
            <a:spLocks/>
          </p:cNvSpPr>
          <p:nvPr/>
        </p:nvSpPr>
        <p:spPr>
          <a:xfrm>
            <a:off x="0" y="-21307"/>
            <a:ext cx="9001156" cy="1878671"/>
          </a:xfrm>
          <a:prstGeom prst="rect">
            <a:avLst/>
          </a:prstGeom>
        </p:spPr>
        <p:txBody>
          <a:bodyPr vert="horz" lIns="91440" tIns="45720" rIns="91440" bIns="45720" rtlCol="0" anchor="t">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Cooper Lt BT" pitchFamily="18" charset="0"/>
                <a:ea typeface="+mj-ea"/>
                <a:cs typeface="Aharoni" pitchFamily="2" charset="-79"/>
              </a:rPr>
              <a:t>La cultura del cuidado en la vida de los seguidores de Jesús </a:t>
            </a:r>
            <a:br>
              <a:rPr kumimoji="0" lang="es-ES" sz="4000" b="1" i="0" u="none" strike="noStrike" kern="1200" cap="all" spc="0" normalizeH="0" baseline="0" noProof="0" dirty="0">
                <a:ln>
                  <a:noFill/>
                </a:ln>
                <a:solidFill>
                  <a:schemeClr val="bg1"/>
                </a:solidFill>
                <a:effectLst/>
                <a:uLnTx/>
                <a:uFillTx/>
                <a:latin typeface="+mj-lt"/>
                <a:ea typeface="+mj-ea"/>
                <a:cs typeface="+mj-cs"/>
              </a:rPr>
            </a:br>
            <a:endParaRPr kumimoji="0" lang="es-ES" sz="4000" b="1" i="0" u="none" strike="noStrike" kern="1200" cap="all" spc="0" normalizeH="0" baseline="0" noProof="0" dirty="0">
              <a:ln>
                <a:noFill/>
              </a:ln>
              <a:solidFill>
                <a:schemeClr val="bg1"/>
              </a:solidFill>
              <a:effectLst/>
              <a:uLnTx/>
              <a:uFillTx/>
              <a:latin typeface="+mj-lt"/>
              <a:ea typeface="+mj-ea"/>
              <a:cs typeface="+mj-cs"/>
            </a:endParaRPr>
          </a:p>
        </p:txBody>
      </p:sp>
    </p:spTree>
  </p:cSld>
  <p:clrMapOvr>
    <a:masterClrMapping/>
  </p:clrMapOvr>
  <p:transition spd="slow" advTm="30047">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harles-chaplin-el-gran-dictador-02.jpg"/>
          <p:cNvPicPr>
            <a:picLocks noChangeAspect="1"/>
          </p:cNvPicPr>
          <p:nvPr/>
        </p:nvPicPr>
        <p:blipFill>
          <a:blip r:embed="rId2" cstate="print"/>
          <a:stretch>
            <a:fillRect/>
          </a:stretch>
        </p:blipFill>
        <p:spPr>
          <a:xfrm>
            <a:off x="4423881" y="0"/>
            <a:ext cx="4720119" cy="6924645"/>
          </a:xfrm>
          <a:prstGeom prst="rect">
            <a:avLst/>
          </a:prstGeom>
        </p:spPr>
      </p:pic>
      <p:sp>
        <p:nvSpPr>
          <p:cNvPr id="5" name="4 Título"/>
          <p:cNvSpPr>
            <a:spLocks noGrp="1"/>
          </p:cNvSpPr>
          <p:nvPr>
            <p:ph type="title"/>
          </p:nvPr>
        </p:nvSpPr>
        <p:spPr>
          <a:xfrm>
            <a:off x="-71438" y="142852"/>
            <a:ext cx="4643438" cy="2517430"/>
          </a:xfrm>
        </p:spPr>
        <p:txBody>
          <a:bodyPr>
            <a:normAutofit fontScale="90000"/>
          </a:bodyPr>
          <a:lstStyle/>
          <a:p>
            <a:pPr algn="ctr"/>
            <a: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t>Principios </a:t>
            </a:r>
            <a:r>
              <a:rPr lang="es-ES" dirty="0" err="1">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t>dsi</a:t>
            </a:r>
            <a: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t> como fundamento de la cultura del cuidado</a:t>
            </a:r>
            <a:b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br>
            <a:b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br>
            <a:b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br>
            <a:b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br>
            <a:br>
              <a:rPr lang="es-ES" dirty="0"/>
            </a:br>
            <a:endParaRPr lang="es-ES" dirty="0"/>
          </a:p>
        </p:txBody>
      </p:sp>
      <p:sp>
        <p:nvSpPr>
          <p:cNvPr id="4" name="2 Subtítulo"/>
          <p:cNvSpPr txBox="1">
            <a:spLocks/>
          </p:cNvSpPr>
          <p:nvPr/>
        </p:nvSpPr>
        <p:spPr>
          <a:xfrm>
            <a:off x="0" y="3214686"/>
            <a:ext cx="4429124" cy="3643314"/>
          </a:xfrm>
          <a:prstGeom prst="rect">
            <a:avLst/>
          </a:prstGeom>
          <a:solidFill>
            <a:schemeClr val="accent1">
              <a:alpha val="65000"/>
            </a:schemeClr>
          </a:solidFill>
        </p:spPr>
        <p:txBody>
          <a:bodyPr vert="horz" lIns="91440" tIns="45720" rIns="91440" bIns="45720" rtlCol="0">
            <a:normAutofit fontScale="62500" lnSpcReduction="20000"/>
          </a:bodyPr>
          <a:lstStyle/>
          <a:p>
            <a:pPr lvl="0" algn="just">
              <a:spcBef>
                <a:spcPct val="20000"/>
              </a:spcBef>
            </a:pPr>
            <a:r>
              <a:rPr lang="es-ES" sz="3200" b="1" dirty="0">
                <a:solidFill>
                  <a:schemeClr val="bg1"/>
                </a:solidFill>
              </a:rPr>
              <a:t>Cada persona humana es un fin en sí misma, nunca un simple instrumento que se aprecia sólo por su utilidad, y ha sido creada para convivir en la familia, en la comunidad, en la sociedad, donde todos los miembros tienen la misma dignidad. De esta dignidad derivan los derechos humanos, así como los deberes, que recuerdan, por ejemplo, la responsabilidad de acoger y ayudar a los pobres, a los enfermos, a los marginados, a cada uno de nuestros «prójimos, cercanos o lejanos en el tiempo o en el espacio».</a:t>
            </a:r>
            <a:endParaRPr kumimoji="0" lang="es-ES" sz="3200" b="1" i="0" u="none" strike="noStrike" kern="1200" cap="none" spc="0" normalizeH="0" baseline="0" noProof="0" dirty="0">
              <a:ln>
                <a:noFill/>
              </a:ln>
              <a:solidFill>
                <a:schemeClr val="bg1"/>
              </a:solidFill>
              <a:uLnTx/>
              <a:uFillTx/>
              <a:latin typeface="+mn-lt"/>
              <a:ea typeface="+mn-ea"/>
              <a:cs typeface="+mn-cs"/>
            </a:endParaRPr>
          </a:p>
        </p:txBody>
      </p:sp>
      <p:sp>
        <p:nvSpPr>
          <p:cNvPr id="7" name="6 CuadroTexto"/>
          <p:cNvSpPr txBox="1"/>
          <p:nvPr/>
        </p:nvSpPr>
        <p:spPr>
          <a:xfrm>
            <a:off x="0" y="2428868"/>
            <a:ext cx="4429124" cy="707886"/>
          </a:xfrm>
          <a:prstGeom prst="rect">
            <a:avLst/>
          </a:prstGeom>
          <a:noFill/>
        </p:spPr>
        <p:txBody>
          <a:bodyPr wrap="square" rtlCol="0">
            <a:spAutoFit/>
          </a:bodyPr>
          <a:lstStyle/>
          <a:p>
            <a:pPr algn="ctr"/>
            <a:r>
              <a:rPr lang="es-ES" sz="2000" dirty="0"/>
              <a:t>El cuidado como promoción de la dignidad y de los derechos de la persona</a:t>
            </a:r>
          </a:p>
        </p:txBody>
      </p:sp>
    </p:spTree>
  </p:cSld>
  <p:clrMapOvr>
    <a:masterClrMapping/>
  </p:clrMapOvr>
  <p:transition spd="slow" advTm="38375">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3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5"/>
                                        </p:tgtEl>
                                        <p:attrNameLst>
                                          <p:attrName>ppt_x</p:attrName>
                                          <p:attrName>ppt_y</p:attrName>
                                        </p:attrNameLst>
                                      </p:cBhvr>
                                    </p:animMotion>
                                    <p:animEffect transition="in" filter="fade">
                                      <p:cBhvr>
                                        <p:cTn id="9" dur="3000"/>
                                        <p:tgtEl>
                                          <p:spTgt spid="5"/>
                                        </p:tgtEl>
                                      </p:cBhvr>
                                    </p:animEffect>
                                  </p:childTnLst>
                                </p:cTn>
                              </p:par>
                            </p:childTnLst>
                          </p:cTn>
                        </p:par>
                        <p:par>
                          <p:cTn id="10" fill="hold">
                            <p:stCondLst>
                              <p:cond delay="3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par>
                          <p:cTn id="14" fill="hold">
                            <p:stCondLst>
                              <p:cond delay="5000"/>
                            </p:stCondLst>
                            <p:childTnLst>
                              <p:par>
                                <p:cTn id="15" presetID="7"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2015_05_01-Construir-Mundo-Slider.jpg"/>
          <p:cNvPicPr>
            <a:picLocks noChangeAspect="1"/>
          </p:cNvPicPr>
          <p:nvPr/>
        </p:nvPicPr>
        <p:blipFill>
          <a:blip r:embed="rId2" cstate="print"/>
          <a:stretch>
            <a:fillRect/>
          </a:stretch>
        </p:blipFill>
        <p:spPr>
          <a:xfrm>
            <a:off x="0" y="0"/>
            <a:ext cx="9144000" cy="4572000"/>
          </a:xfrm>
          <a:prstGeom prst="rect">
            <a:avLst/>
          </a:prstGeom>
        </p:spPr>
      </p:pic>
      <p:sp>
        <p:nvSpPr>
          <p:cNvPr id="5" name="4 Título"/>
          <p:cNvSpPr>
            <a:spLocks noGrp="1"/>
          </p:cNvSpPr>
          <p:nvPr>
            <p:ph type="title"/>
          </p:nvPr>
        </p:nvSpPr>
        <p:spPr>
          <a:xfrm>
            <a:off x="0" y="54314"/>
            <a:ext cx="9143999" cy="1445860"/>
          </a:xfrm>
        </p:spPr>
        <p:txBody>
          <a:bodyPr>
            <a:normAutofit fontScale="90000"/>
          </a:bodyPr>
          <a:lstStyle/>
          <a:p>
            <a:pPr algn="ctr"/>
            <a: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t>Principios </a:t>
            </a:r>
            <a:r>
              <a:rPr lang="es-ES" dirty="0" err="1">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t>dsi</a:t>
            </a:r>
            <a: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t> como fundamento de la cultura del cuidado </a:t>
            </a:r>
            <a:b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br>
            <a:b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br>
            <a:b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br>
            <a:b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br>
            <a:br>
              <a:rPr lang="es-ES" dirty="0"/>
            </a:br>
            <a:endParaRPr lang="es-ES" dirty="0"/>
          </a:p>
        </p:txBody>
      </p:sp>
      <p:sp>
        <p:nvSpPr>
          <p:cNvPr id="4" name="2 Subtítulo"/>
          <p:cNvSpPr txBox="1">
            <a:spLocks/>
          </p:cNvSpPr>
          <p:nvPr/>
        </p:nvSpPr>
        <p:spPr>
          <a:xfrm>
            <a:off x="0" y="5357826"/>
            <a:ext cx="9144000" cy="1428760"/>
          </a:xfrm>
          <a:prstGeom prst="rect">
            <a:avLst/>
          </a:prstGeom>
        </p:spPr>
        <p:txBody>
          <a:bodyPr vert="horz" lIns="91440" tIns="45720" rIns="91440" bIns="45720" rtlCol="0">
            <a:normAutofit fontScale="85000" lnSpcReduction="20000"/>
          </a:bodyPr>
          <a:lstStyle/>
          <a:p>
            <a:pPr lvl="0" algn="just">
              <a:spcBef>
                <a:spcPct val="20000"/>
              </a:spcBef>
            </a:pPr>
            <a:r>
              <a:rPr lang="es-ES" sz="3200" b="1" dirty="0">
                <a:solidFill>
                  <a:srgbClr val="339933"/>
                </a:solidFill>
                <a:effectLst>
                  <a:outerShdw blurRad="38100" dist="38100" dir="2700000" algn="tl">
                    <a:srgbClr val="000000">
                      <a:alpha val="43137"/>
                    </a:srgbClr>
                  </a:outerShdw>
                </a:effectLst>
              </a:rPr>
              <a:t>Nuestros planes y esfuerzos siempre deben tener en cuenta sus efectos sobre toda la familia humana, sopesando las consecuencias para el momento presente y para las generaciones futuras.</a:t>
            </a:r>
            <a:endParaRPr kumimoji="0" lang="es-ES" sz="3200" b="1" i="0" u="none" strike="noStrike" kern="1200" cap="none" spc="0" normalizeH="0" baseline="0" noProof="0" dirty="0">
              <a:ln>
                <a:noFill/>
              </a:ln>
              <a:solidFill>
                <a:srgbClr val="339933"/>
              </a:solidFill>
              <a:effectLst>
                <a:outerShdw blurRad="38100" dist="38100" dir="2700000" algn="tl">
                  <a:srgbClr val="000000">
                    <a:alpha val="43137"/>
                  </a:srgbClr>
                </a:outerShdw>
              </a:effectLst>
              <a:uLnTx/>
              <a:uFillTx/>
              <a:latin typeface="+mn-lt"/>
              <a:ea typeface="+mn-ea"/>
              <a:cs typeface="+mn-cs"/>
            </a:endParaRPr>
          </a:p>
        </p:txBody>
      </p:sp>
      <p:sp>
        <p:nvSpPr>
          <p:cNvPr id="7" name="6 CuadroTexto"/>
          <p:cNvSpPr txBox="1"/>
          <p:nvPr/>
        </p:nvSpPr>
        <p:spPr>
          <a:xfrm>
            <a:off x="3857620" y="4572008"/>
            <a:ext cx="5286412" cy="584775"/>
          </a:xfrm>
          <a:prstGeom prst="rect">
            <a:avLst/>
          </a:prstGeom>
          <a:noFill/>
        </p:spPr>
        <p:txBody>
          <a:bodyPr wrap="square" rtlCol="0">
            <a:spAutoFit/>
          </a:bodyPr>
          <a:lstStyle/>
          <a:p>
            <a:pPr algn="ctr"/>
            <a:r>
              <a:rPr lang="es-ES" sz="3200" b="1" dirty="0">
                <a:solidFill>
                  <a:srgbClr val="295778"/>
                </a:solidFill>
              </a:rPr>
              <a:t>El cuidado del bien común</a:t>
            </a:r>
          </a:p>
        </p:txBody>
      </p:sp>
    </p:spTree>
  </p:cSld>
  <p:clrMapOvr>
    <a:masterClrMapping/>
  </p:clrMapOvr>
  <p:transition spd="slow" advTm="25313">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3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5"/>
                                        </p:tgtEl>
                                        <p:attrNameLst>
                                          <p:attrName>ppt_x</p:attrName>
                                          <p:attrName>ppt_y</p:attrName>
                                        </p:attrNameLst>
                                      </p:cBhvr>
                                    </p:animMotion>
                                    <p:animEffect transition="in" filter="fade">
                                      <p:cBhvr>
                                        <p:cTn id="9" dur="3000"/>
                                        <p:tgtEl>
                                          <p:spTgt spid="5"/>
                                        </p:tgtEl>
                                      </p:cBhvr>
                                    </p:animEffect>
                                  </p:childTnLst>
                                </p:cTn>
                              </p:par>
                            </p:childTnLst>
                          </p:cTn>
                        </p:par>
                        <p:par>
                          <p:cTn id="10" fill="hold">
                            <p:stCondLst>
                              <p:cond delay="3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par>
                          <p:cTn id="14" fill="hold">
                            <p:stCondLst>
                              <p:cond delay="5000"/>
                            </p:stCondLst>
                            <p:childTnLst>
                              <p:par>
                                <p:cTn id="15" presetID="7"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buena-politics-1200x630.png"/>
          <p:cNvPicPr>
            <a:picLocks noChangeAspect="1"/>
          </p:cNvPicPr>
          <p:nvPr/>
        </p:nvPicPr>
        <p:blipFill>
          <a:blip r:embed="rId2" cstate="print"/>
          <a:stretch>
            <a:fillRect/>
          </a:stretch>
        </p:blipFill>
        <p:spPr>
          <a:xfrm>
            <a:off x="1" y="-555561"/>
            <a:ext cx="11140596" cy="7413561"/>
          </a:xfrm>
          <a:prstGeom prst="rect">
            <a:avLst/>
          </a:prstGeom>
        </p:spPr>
      </p:pic>
      <p:sp>
        <p:nvSpPr>
          <p:cNvPr id="5" name="4 Título"/>
          <p:cNvSpPr>
            <a:spLocks noGrp="1"/>
          </p:cNvSpPr>
          <p:nvPr>
            <p:ph type="title"/>
          </p:nvPr>
        </p:nvSpPr>
        <p:spPr>
          <a:xfrm>
            <a:off x="0" y="32461"/>
            <a:ext cx="9143999" cy="1467713"/>
          </a:xfrm>
        </p:spPr>
        <p:txBody>
          <a:bodyPr>
            <a:normAutofit/>
          </a:bodyPr>
          <a:lstStyle/>
          <a:p>
            <a:pPr algn="ctr"/>
            <a: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t>Principios </a:t>
            </a:r>
            <a:r>
              <a:rPr lang="es-ES" dirty="0" err="1">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t>dsi</a:t>
            </a:r>
            <a: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t> como fundamento de la cultura del cuidado</a:t>
            </a:r>
            <a:endParaRPr lang="es-ES" dirty="0">
              <a:solidFill>
                <a:schemeClr val="accent1">
                  <a:lumMod val="75000"/>
                </a:schemeClr>
              </a:solidFill>
              <a:effectLst>
                <a:outerShdw blurRad="38100" dist="38100" dir="2700000" algn="tl">
                  <a:srgbClr val="000000">
                    <a:alpha val="43137"/>
                  </a:srgbClr>
                </a:outerShdw>
              </a:effectLst>
            </a:endParaRPr>
          </a:p>
        </p:txBody>
      </p:sp>
      <p:sp>
        <p:nvSpPr>
          <p:cNvPr id="10" name="9 Rectángulo"/>
          <p:cNvSpPr/>
          <p:nvPr/>
        </p:nvSpPr>
        <p:spPr>
          <a:xfrm>
            <a:off x="4479635" y="2967335"/>
            <a:ext cx="184730" cy="923330"/>
          </a:xfrm>
          <a:prstGeom prst="rect">
            <a:avLst/>
          </a:prstGeom>
          <a:noFill/>
        </p:spPr>
        <p:txBody>
          <a:bodyPr wrap="none" lIns="91440" tIns="45720" rIns="91440" bIns="45720">
            <a:spAutoFit/>
          </a:bodyPr>
          <a:lstStyle/>
          <a:p>
            <a:pPr algn="ct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2 Subtítulo"/>
          <p:cNvSpPr txBox="1">
            <a:spLocks/>
          </p:cNvSpPr>
          <p:nvPr/>
        </p:nvSpPr>
        <p:spPr>
          <a:xfrm>
            <a:off x="32" y="5607519"/>
            <a:ext cx="9144000" cy="1250505"/>
          </a:xfrm>
          <a:prstGeom prst="rect">
            <a:avLst/>
          </a:prstGeom>
        </p:spPr>
        <p:txBody>
          <a:bodyPr vert="horz" lIns="91440" tIns="45720" rIns="91440" bIns="45720" rtlCol="0">
            <a:normAutofit fontScale="92500" lnSpcReduction="20000"/>
          </a:bodyPr>
          <a:lstStyle/>
          <a:p>
            <a:pPr lvl="0" algn="just">
              <a:spcBef>
                <a:spcPct val="20000"/>
              </a:spcBef>
            </a:pPr>
            <a:r>
              <a:rPr lang="es-ES" sz="3200" b="1" dirty="0">
                <a:solidFill>
                  <a:schemeClr val="bg1"/>
                </a:solidFill>
                <a:effectLst>
                  <a:outerShdw blurRad="38100" dist="38100" dir="2700000" algn="tl">
                    <a:srgbClr val="000000">
                      <a:alpha val="43137"/>
                    </a:srgbClr>
                  </a:outerShdw>
                </a:effectLst>
              </a:rPr>
              <a:t>La solidaridad expresa concretamente el amor por el otro […] para que todos seamos verdaderamente responsables de todos.</a:t>
            </a:r>
            <a:endParaRPr kumimoji="0" lang="es-E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8" name="7 CuadroTexto"/>
          <p:cNvSpPr txBox="1"/>
          <p:nvPr/>
        </p:nvSpPr>
        <p:spPr>
          <a:xfrm>
            <a:off x="2143108" y="3357562"/>
            <a:ext cx="6643734" cy="584775"/>
          </a:xfrm>
          <a:prstGeom prst="rect">
            <a:avLst/>
          </a:prstGeom>
          <a:noFill/>
        </p:spPr>
        <p:txBody>
          <a:bodyPr wrap="square" rtlCol="0">
            <a:spAutoFit/>
          </a:bodyPr>
          <a:lstStyle/>
          <a:p>
            <a:pPr algn="ctr"/>
            <a:r>
              <a:rPr lang="es-ES" sz="3200" b="1" dirty="0">
                <a:solidFill>
                  <a:srgbClr val="FFFF00"/>
                </a:solidFill>
              </a:rPr>
              <a:t>El cuidado mediante la solidaridad</a:t>
            </a:r>
          </a:p>
        </p:txBody>
      </p:sp>
    </p:spTree>
  </p:cSld>
  <p:clrMapOvr>
    <a:masterClrMapping/>
  </p:clrMapOvr>
  <p:transition spd="slow" advTm="20406">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par>
                          <p:cTn id="14" fill="hold">
                            <p:stCondLst>
                              <p:cond delay="3000"/>
                            </p:stCondLst>
                            <p:childTnLst>
                              <p:par>
                                <p:cTn id="15" presetID="7"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0" fill="hold"/>
                                        <p:tgtEl>
                                          <p:spTgt spid="6"/>
                                        </p:tgtEl>
                                        <p:attrNameLst>
                                          <p:attrName>ppt_x</p:attrName>
                                        </p:attrNameLst>
                                      </p:cBhvr>
                                      <p:tavLst>
                                        <p:tav tm="0">
                                          <p:val>
                                            <p:strVal val="#ppt_x"/>
                                          </p:val>
                                        </p:tav>
                                        <p:tav tm="100000">
                                          <p:val>
                                            <p:strVal val="#ppt_x"/>
                                          </p:val>
                                        </p:tav>
                                      </p:tavLst>
                                    </p:anim>
                                    <p:anim calcmode="lin" valueType="num">
                                      <p:cBhvr additive="base">
                                        <p:cTn id="1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presion.jpg"/>
          <p:cNvPicPr>
            <a:picLocks noChangeAspect="1"/>
          </p:cNvPicPr>
          <p:nvPr/>
        </p:nvPicPr>
        <p:blipFill>
          <a:blip r:embed="rId2" cstate="print"/>
          <a:stretch>
            <a:fillRect/>
          </a:stretch>
        </p:blipFill>
        <p:spPr>
          <a:xfrm>
            <a:off x="0" y="0"/>
            <a:ext cx="9144000" cy="6858000"/>
          </a:xfrm>
          <a:prstGeom prst="rect">
            <a:avLst/>
          </a:prstGeom>
        </p:spPr>
      </p:pic>
      <p:sp>
        <p:nvSpPr>
          <p:cNvPr id="5" name="4 Título"/>
          <p:cNvSpPr>
            <a:spLocks noGrp="1"/>
          </p:cNvSpPr>
          <p:nvPr>
            <p:ph type="title"/>
          </p:nvPr>
        </p:nvSpPr>
        <p:spPr>
          <a:xfrm>
            <a:off x="0" y="54314"/>
            <a:ext cx="9143999" cy="1445860"/>
          </a:xfrm>
        </p:spPr>
        <p:txBody>
          <a:bodyPr>
            <a:normAutofit fontScale="90000"/>
          </a:bodyPr>
          <a:lstStyle/>
          <a:p>
            <a:pPr algn="ctr"/>
            <a: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t>Principios </a:t>
            </a:r>
            <a:r>
              <a:rPr lang="es-ES" dirty="0" err="1">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t>dsi</a:t>
            </a:r>
            <a: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t> como fundamento de la cultura del cuidado </a:t>
            </a:r>
            <a:b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br>
            <a:b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br>
            <a:b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br>
            <a:br>
              <a:rPr lang="es-ES" dirty="0">
                <a:ln>
                  <a:solidFill>
                    <a:schemeClr val="tx2">
                      <a:satMod val="155000"/>
                    </a:schemeClr>
                  </a:solidFill>
                </a:ln>
                <a:solidFill>
                  <a:schemeClr val="bg1"/>
                </a:solidFill>
                <a:effectLst>
                  <a:outerShdw blurRad="38100" dist="38100" dir="2700000" algn="tl">
                    <a:srgbClr val="000000">
                      <a:alpha val="43137"/>
                    </a:srgbClr>
                  </a:outerShdw>
                </a:effectLst>
                <a:latin typeface="Cooper Lt BT" pitchFamily="18" charset="0"/>
                <a:cs typeface="Aharoni" pitchFamily="2" charset="-79"/>
              </a:rPr>
            </a:br>
            <a:br>
              <a:rPr lang="es-ES" dirty="0"/>
            </a:br>
            <a:endParaRPr lang="es-ES" dirty="0"/>
          </a:p>
        </p:txBody>
      </p:sp>
      <p:sp>
        <p:nvSpPr>
          <p:cNvPr id="4" name="2 Subtítulo"/>
          <p:cNvSpPr txBox="1">
            <a:spLocks/>
          </p:cNvSpPr>
          <p:nvPr/>
        </p:nvSpPr>
        <p:spPr>
          <a:xfrm>
            <a:off x="32" y="5357827"/>
            <a:ext cx="9144000" cy="1500198"/>
          </a:xfrm>
          <a:prstGeom prst="rect">
            <a:avLst/>
          </a:prstGeom>
        </p:spPr>
        <p:txBody>
          <a:bodyPr vert="horz" lIns="91440" tIns="45720" rIns="91440" bIns="45720" rtlCol="0">
            <a:normAutofit fontScale="85000" lnSpcReduction="20000"/>
          </a:bodyPr>
          <a:lstStyle/>
          <a:p>
            <a:pPr lvl="0" algn="just">
              <a:spcBef>
                <a:spcPct val="20000"/>
              </a:spcBef>
            </a:pPr>
            <a:r>
              <a:rPr lang="es-ES" sz="3200" b="1" dirty="0">
                <a:solidFill>
                  <a:schemeClr val="bg1"/>
                </a:solidFill>
                <a:effectLst>
                  <a:outerShdw blurRad="38100" dist="38100" dir="2700000" algn="tl">
                    <a:srgbClr val="000000">
                      <a:alpha val="43137"/>
                    </a:srgbClr>
                  </a:outerShdw>
                </a:effectLst>
              </a:rPr>
              <a:t>Paz, justicia y conservación de la creación son tres temas absolutamente ligados, que no podrán apartarse para ser tratados individualmente so pena de caer nuevamente en el reduccionismo.</a:t>
            </a:r>
            <a:endParaRPr kumimoji="0" lang="es-E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6" name="5 CuadroTexto"/>
          <p:cNvSpPr txBox="1"/>
          <p:nvPr/>
        </p:nvSpPr>
        <p:spPr>
          <a:xfrm>
            <a:off x="0" y="3357562"/>
            <a:ext cx="9144000" cy="584775"/>
          </a:xfrm>
          <a:prstGeom prst="rect">
            <a:avLst/>
          </a:prstGeom>
          <a:noFill/>
        </p:spPr>
        <p:txBody>
          <a:bodyPr wrap="square" rtlCol="0">
            <a:spAutoFit/>
          </a:bodyPr>
          <a:lstStyle/>
          <a:p>
            <a:pPr algn="ctr"/>
            <a:r>
              <a:rPr lang="es-ES" sz="3200" b="1" dirty="0">
                <a:solidFill>
                  <a:srgbClr val="FFFF00"/>
                </a:solidFill>
              </a:rPr>
              <a:t>El cuidado y la protección de la creación</a:t>
            </a:r>
          </a:p>
        </p:txBody>
      </p:sp>
    </p:spTree>
  </p:cSld>
  <p:clrMapOvr>
    <a:masterClrMapping/>
  </p:clrMapOvr>
  <p:transition spd="slow" advTm="25359">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3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5"/>
                                        </p:tgtEl>
                                        <p:attrNameLst>
                                          <p:attrName>ppt_x</p:attrName>
                                          <p:attrName>ppt_y</p:attrName>
                                        </p:attrNameLst>
                                      </p:cBhvr>
                                    </p:animMotion>
                                    <p:animEffect transition="in" filter="fade">
                                      <p:cBhvr>
                                        <p:cTn id="9" dur="3000"/>
                                        <p:tgtEl>
                                          <p:spTgt spid="5"/>
                                        </p:tgtEl>
                                      </p:cBhvr>
                                    </p:animEffect>
                                  </p:childTnLst>
                                </p:cTn>
                              </p:par>
                            </p:childTnLst>
                          </p:cTn>
                        </p:par>
                        <p:par>
                          <p:cTn id="10" fill="hold">
                            <p:stCondLst>
                              <p:cond delay="3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p:stCondLst>
                              <p:cond delay="5000"/>
                            </p:stCondLst>
                            <p:childTnLst>
                              <p:par>
                                <p:cTn id="15" presetID="7"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ppt_x"/>
                                          </p:val>
                                        </p:tav>
                                        <p:tav tm="100000">
                                          <p:val>
                                            <p:strVal val="#ppt_x"/>
                                          </p:val>
                                        </p:tav>
                                      </p:tavLst>
                                    </p:anim>
                                    <p:anim calcmode="lin" valueType="num">
                                      <p:cBhvr additive="base">
                                        <p:cTn id="1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2015_05_01-Construir-Mundo-Slider.jpg"/>
          <p:cNvPicPr>
            <a:picLocks noChangeAspect="1"/>
          </p:cNvPicPr>
          <p:nvPr/>
        </p:nvPicPr>
        <p:blipFill>
          <a:blip r:embed="rId2" cstate="print"/>
          <a:srcRect l="50000"/>
          <a:stretch>
            <a:fillRect/>
          </a:stretch>
        </p:blipFill>
        <p:spPr>
          <a:xfrm>
            <a:off x="0" y="-24"/>
            <a:ext cx="11001420" cy="6882462"/>
          </a:xfrm>
          <a:prstGeom prst="rect">
            <a:avLst/>
          </a:prstGeom>
        </p:spPr>
      </p:pic>
      <p:sp>
        <p:nvSpPr>
          <p:cNvPr id="10" name="9 Rectángulo"/>
          <p:cNvSpPr/>
          <p:nvPr/>
        </p:nvSpPr>
        <p:spPr>
          <a:xfrm>
            <a:off x="4479635" y="2967335"/>
            <a:ext cx="184730" cy="923330"/>
          </a:xfrm>
          <a:prstGeom prst="rect">
            <a:avLst/>
          </a:prstGeom>
          <a:noFill/>
        </p:spPr>
        <p:txBody>
          <a:bodyPr wrap="none" lIns="91440" tIns="45720" rIns="91440" bIns="45720">
            <a:spAutoFit/>
          </a:bodyPr>
          <a:lstStyle/>
          <a:p>
            <a:pPr algn="ct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2 Subtítulo"/>
          <p:cNvSpPr txBox="1">
            <a:spLocks/>
          </p:cNvSpPr>
          <p:nvPr/>
        </p:nvSpPr>
        <p:spPr>
          <a:xfrm>
            <a:off x="357158" y="3741542"/>
            <a:ext cx="8501122" cy="3071834"/>
          </a:xfrm>
          <a:prstGeom prst="rect">
            <a:avLst/>
          </a:prstGeom>
          <a:solidFill>
            <a:schemeClr val="tx2">
              <a:alpha val="70000"/>
            </a:schemeClr>
          </a:solidFill>
        </p:spPr>
        <p:txBody>
          <a:bodyPr vert="horz" lIns="91440" tIns="45720" rIns="91440" bIns="45720" rtlCol="0">
            <a:noAutofit/>
          </a:bodyPr>
          <a:lstStyle/>
          <a:p>
            <a:pPr algn="just">
              <a:lnSpc>
                <a:spcPct val="90000"/>
              </a:lnSpc>
              <a:spcBef>
                <a:spcPct val="20000"/>
              </a:spcBef>
            </a:pPr>
            <a:r>
              <a:rPr lang="es-ES" sz="2800" b="1" dirty="0">
                <a:solidFill>
                  <a:schemeClr val="bg1"/>
                </a:solidFill>
              </a:rPr>
              <a:t>La brújula de los principios sociales, necesaria para promover la cultura del cuidado, es también indicativa para las relaciones entre las naciones, que deberían inspirarse en la fraternidad, el respeto mutuo, la solidaridad y el cumplimiento del derecho internacional. A este respecto, debe reafirmarse la protección y la promoción de los derechos humanos fundamentales, que son inalienables, universales e indivisibles.</a:t>
            </a:r>
          </a:p>
        </p:txBody>
      </p:sp>
      <p:sp>
        <p:nvSpPr>
          <p:cNvPr id="8" name="4 Título"/>
          <p:cNvSpPr txBox="1">
            <a:spLocks/>
          </p:cNvSpPr>
          <p:nvPr/>
        </p:nvSpPr>
        <p:spPr>
          <a:xfrm>
            <a:off x="0" y="32461"/>
            <a:ext cx="9143999" cy="967647"/>
          </a:xfrm>
          <a:prstGeom prst="rect">
            <a:avLst/>
          </a:prstGeom>
        </p:spPr>
        <p:txBody>
          <a:bodyPr vert="horz" lIns="91440" tIns="45720" rIns="91440" bIns="45720" rtlCol="0" anchor="t">
            <a:normAutofit fontScale="97500"/>
          </a:bodyPr>
          <a:lstStyle/>
          <a:p>
            <a:pPr lvl="0" algn="ctr">
              <a:spcBef>
                <a:spcPct val="0"/>
              </a:spcBef>
              <a:defRPr/>
            </a:pPr>
            <a:r>
              <a:rPr lang="es-ES" sz="4000" b="1" cap="all" dirty="0">
                <a:solidFill>
                  <a:schemeClr val="accent1">
                    <a:lumMod val="75000"/>
                  </a:schemeClr>
                </a:solidFill>
                <a:effectLst>
                  <a:outerShdw blurRad="38100" dist="38100" dir="2700000" algn="tl">
                    <a:srgbClr val="000000">
                      <a:alpha val="43137"/>
                    </a:srgbClr>
                  </a:outerShdw>
                </a:effectLst>
                <a:latin typeface="Cooper Lt BT" pitchFamily="18" charset="0"/>
                <a:ea typeface="+mj-ea"/>
                <a:cs typeface="+mj-cs"/>
              </a:rPr>
              <a:t>La brújula para un rumbo común</a:t>
            </a:r>
            <a:endParaRPr kumimoji="0" lang="es-ES" sz="4000" b="1"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slow" advTm="30188">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3000" fill="hold"/>
                                        <p:tgtEl>
                                          <p:spTgt spid="6"/>
                                        </p:tgtEl>
                                        <p:attrNameLst>
                                          <p:attrName>ppt_x</p:attrName>
                                        </p:attrNameLst>
                                      </p:cBhvr>
                                      <p:tavLst>
                                        <p:tav tm="0">
                                          <p:val>
                                            <p:strVal val="1+#ppt_w/2"/>
                                          </p:val>
                                        </p:tav>
                                        <p:tav tm="100000">
                                          <p:val>
                                            <p:strVal val="#ppt_x"/>
                                          </p:val>
                                        </p:tav>
                                      </p:tavLst>
                                    </p:anim>
                                    <p:anim calcmode="lin" valueType="num">
                                      <p:cBhvr additive="base">
                                        <p:cTn id="14"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1diversidad.jpg"/>
          <p:cNvPicPr>
            <a:picLocks noChangeAspect="1"/>
          </p:cNvPicPr>
          <p:nvPr/>
        </p:nvPicPr>
        <p:blipFill>
          <a:blip r:embed="rId2" cstate="print"/>
          <a:srcRect b="4902"/>
          <a:stretch>
            <a:fillRect/>
          </a:stretch>
        </p:blipFill>
        <p:spPr>
          <a:xfrm>
            <a:off x="1" y="0"/>
            <a:ext cx="9169306" cy="5286388"/>
          </a:xfrm>
          <a:prstGeom prst="rect">
            <a:avLst/>
          </a:prstGeom>
        </p:spPr>
      </p:pic>
      <p:sp>
        <p:nvSpPr>
          <p:cNvPr id="4" name="2 Subtítulo"/>
          <p:cNvSpPr txBox="1">
            <a:spLocks/>
          </p:cNvSpPr>
          <p:nvPr/>
        </p:nvSpPr>
        <p:spPr>
          <a:xfrm>
            <a:off x="0" y="3714752"/>
            <a:ext cx="9144000" cy="3143248"/>
          </a:xfrm>
          <a:prstGeom prst="rect">
            <a:avLst/>
          </a:prstGeom>
          <a:solidFill>
            <a:schemeClr val="accent1">
              <a:alpha val="58000"/>
            </a:schemeClr>
          </a:solidFill>
          <a:ln>
            <a:noFill/>
          </a:ln>
        </p:spPr>
        <p:txBody>
          <a:bodyPr vert="horz" lIns="91440" tIns="45720" rIns="91440" bIns="45720" rtlCol="0">
            <a:noAutofit/>
          </a:bodyPr>
          <a:lstStyle/>
          <a:p>
            <a:pPr lvl="0" algn="just">
              <a:lnSpc>
                <a:spcPct val="90000"/>
              </a:lnSpc>
              <a:spcBef>
                <a:spcPct val="20000"/>
              </a:spcBef>
            </a:pPr>
            <a:r>
              <a:rPr lang="es-ES" sz="2800" b="1" dirty="0">
                <a:solidFill>
                  <a:schemeClr val="bg1"/>
                </a:solidFill>
              </a:rPr>
              <a:t>También cabe mencionar el respeto del derecho humanitario, especialmente en este tiempo en que los conflictos y las guerras se suceden sin interrupción. Debemos detenernos y preguntarnos: ¿qué ha llevado a la normalización de los conflictos en el mundo? Y, sobre todo, ¿cómo podemos convertir nuestro corazón y cambiar nuestra mentalidad para buscar verdaderamente la paz en solidaridad y fraternidad? </a:t>
            </a:r>
          </a:p>
        </p:txBody>
      </p:sp>
      <p:sp>
        <p:nvSpPr>
          <p:cNvPr id="10" name="9 Rectángulo"/>
          <p:cNvSpPr/>
          <p:nvPr/>
        </p:nvSpPr>
        <p:spPr>
          <a:xfrm>
            <a:off x="4479635" y="2967335"/>
            <a:ext cx="184730" cy="923330"/>
          </a:xfrm>
          <a:prstGeom prst="rect">
            <a:avLst/>
          </a:prstGeom>
          <a:noFill/>
        </p:spPr>
        <p:txBody>
          <a:bodyPr wrap="none" lIns="91440" tIns="45720" rIns="91440" bIns="45720">
            <a:spAutoFit/>
          </a:bodyPr>
          <a:lstStyle/>
          <a:p>
            <a:pPr algn="ct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4 Título"/>
          <p:cNvSpPr txBox="1">
            <a:spLocks/>
          </p:cNvSpPr>
          <p:nvPr/>
        </p:nvSpPr>
        <p:spPr>
          <a:xfrm>
            <a:off x="0" y="32461"/>
            <a:ext cx="9143999" cy="967647"/>
          </a:xfrm>
          <a:prstGeom prst="rect">
            <a:avLst/>
          </a:prstGeom>
        </p:spPr>
        <p:txBody>
          <a:bodyPr vert="horz" lIns="91440" tIns="45720" rIns="91440" bIns="45720" rtlCol="0" anchor="t">
            <a:normAutofit fontScale="97500"/>
          </a:bodyPr>
          <a:lstStyle/>
          <a:p>
            <a:pPr lvl="0" algn="ctr">
              <a:spcBef>
                <a:spcPct val="0"/>
              </a:spcBef>
              <a:defRPr/>
            </a:pPr>
            <a:r>
              <a:rPr lang="es-ES" sz="4000" b="1" cap="all" dirty="0">
                <a:solidFill>
                  <a:schemeClr val="accent1">
                    <a:lumMod val="75000"/>
                  </a:schemeClr>
                </a:solidFill>
                <a:effectLst>
                  <a:outerShdw blurRad="38100" dist="38100" dir="2700000" algn="tl">
                    <a:srgbClr val="000000">
                      <a:alpha val="43137"/>
                    </a:srgbClr>
                  </a:outerShdw>
                </a:effectLst>
                <a:latin typeface="Cooper Lt BT" pitchFamily="18" charset="0"/>
                <a:ea typeface="+mj-ea"/>
                <a:cs typeface="+mj-cs"/>
              </a:rPr>
              <a:t>La brújula para un rumbo común</a:t>
            </a:r>
            <a:endParaRPr kumimoji="0" lang="es-ES" sz="4000" b="1" i="0" u="none" strike="noStrike" kern="1200" cap="all"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slow" advTm="30219">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1+#ppt_w/2"/>
                                          </p:val>
                                        </p:tav>
                                        <p:tav tm="100000">
                                          <p:val>
                                            <p:strVal val="#ppt_x"/>
                                          </p:val>
                                        </p:tav>
                                      </p:tavLst>
                                    </p:anim>
                                    <p:anim calcmode="lin" valueType="num">
                                      <p:cBhvr additive="base">
                                        <p:cTn id="14"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mujeres-tejiendo-suenos-y-sabores-de-paz.jpg"/>
          <p:cNvPicPr>
            <a:picLocks noChangeAspect="1"/>
          </p:cNvPicPr>
          <p:nvPr/>
        </p:nvPicPr>
        <p:blipFill>
          <a:blip r:embed="rId2" cstate="print"/>
          <a:stretch>
            <a:fillRect/>
          </a:stretch>
        </p:blipFill>
        <p:spPr>
          <a:xfrm>
            <a:off x="-60150" y="0"/>
            <a:ext cx="9990000" cy="6858000"/>
          </a:xfrm>
          <a:prstGeom prst="rect">
            <a:avLst/>
          </a:prstGeom>
        </p:spPr>
      </p:pic>
      <p:sp>
        <p:nvSpPr>
          <p:cNvPr id="10" name="9 Rectángulo"/>
          <p:cNvSpPr/>
          <p:nvPr/>
        </p:nvSpPr>
        <p:spPr>
          <a:xfrm>
            <a:off x="4479635" y="2967335"/>
            <a:ext cx="184730" cy="923330"/>
          </a:xfrm>
          <a:prstGeom prst="rect">
            <a:avLst/>
          </a:prstGeom>
          <a:noFill/>
        </p:spPr>
        <p:txBody>
          <a:bodyPr wrap="none" lIns="91440" tIns="45720" rIns="91440" bIns="45720">
            <a:spAutoFit/>
          </a:bodyPr>
          <a:lstStyle/>
          <a:p>
            <a:pPr algn="ct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2 Subtítulo"/>
          <p:cNvSpPr txBox="1">
            <a:spLocks/>
          </p:cNvSpPr>
          <p:nvPr/>
        </p:nvSpPr>
        <p:spPr>
          <a:xfrm>
            <a:off x="357158" y="3214686"/>
            <a:ext cx="8643966" cy="3643314"/>
          </a:xfrm>
          <a:prstGeom prst="rect">
            <a:avLst/>
          </a:prstGeom>
          <a:solidFill>
            <a:srgbClr val="FFFF00">
              <a:alpha val="44000"/>
            </a:srgbClr>
          </a:solidFill>
        </p:spPr>
        <p:txBody>
          <a:bodyPr vert="horz" lIns="91440" tIns="45720" rIns="91440" bIns="45720" rtlCol="0">
            <a:noAutofit/>
          </a:bodyPr>
          <a:lstStyle/>
          <a:p>
            <a:pPr>
              <a:lnSpc>
                <a:spcPts val="3500"/>
              </a:lnSpc>
            </a:pPr>
            <a:r>
              <a:rPr lang="es-ES" sz="3200" b="1" spc="50" dirty="0">
                <a:ln w="12700" cmpd="sng">
                  <a:solidFill>
                    <a:schemeClr val="accent6">
                      <a:satMod val="120000"/>
                      <a:shade val="80000"/>
                    </a:schemeClr>
                  </a:solidFill>
                  <a:prstDash val="solid"/>
                </a:ln>
                <a:effectLst>
                  <a:glow rad="53100">
                    <a:schemeClr val="accent6">
                      <a:satMod val="180000"/>
                      <a:alpha val="30000"/>
                    </a:schemeClr>
                  </a:glow>
                </a:effectLst>
              </a:rPr>
              <a:t>Cuánto derroche de recursos hay para las armas, en particular para las nucleares, recursos que podrían utilizarse para prioridades más importantes a fin de garantizar la seguridad de las personas, como la promoción de la paz y del desarrollo humano integral, la lucha contra la pobreza y la satisfacción de las necesidades de salud.</a:t>
            </a:r>
            <a:endParaRPr kumimoji="0" lang="es-ES" sz="3200" b="1" i="0" u="none" strike="noStrike" kern="1200" spc="50" normalizeH="0" baseline="0" noProof="0" dirty="0">
              <a:ln w="12700" cmpd="sng">
                <a:solidFill>
                  <a:schemeClr val="accent6">
                    <a:satMod val="120000"/>
                    <a:shade val="80000"/>
                  </a:schemeClr>
                </a:solidFill>
                <a:prstDash val="solid"/>
              </a:ln>
              <a:effectLst>
                <a:glow rad="53100">
                  <a:schemeClr val="accent6">
                    <a:satMod val="180000"/>
                    <a:alpha val="30000"/>
                  </a:schemeClr>
                </a:glow>
              </a:effectLst>
              <a:uLnTx/>
              <a:uFillTx/>
              <a:latin typeface="+mn-lt"/>
              <a:ea typeface="+mn-ea"/>
              <a:cs typeface="+mn-cs"/>
            </a:endParaRPr>
          </a:p>
        </p:txBody>
      </p:sp>
      <p:sp>
        <p:nvSpPr>
          <p:cNvPr id="9" name="4 Título"/>
          <p:cNvSpPr txBox="1">
            <a:spLocks/>
          </p:cNvSpPr>
          <p:nvPr/>
        </p:nvSpPr>
        <p:spPr>
          <a:xfrm>
            <a:off x="0" y="32461"/>
            <a:ext cx="9143999" cy="967647"/>
          </a:xfrm>
          <a:prstGeom prst="rect">
            <a:avLst/>
          </a:prstGeom>
        </p:spPr>
        <p:txBody>
          <a:bodyPr vert="horz" lIns="91440" tIns="45720" rIns="91440" bIns="45720" rtlCol="0" anchor="t">
            <a:normAutofit fontScale="97500"/>
          </a:bodyPr>
          <a:lstStyle/>
          <a:p>
            <a:pPr lvl="0" algn="ctr">
              <a:spcBef>
                <a:spcPct val="0"/>
              </a:spcBef>
              <a:defRPr/>
            </a:pPr>
            <a:r>
              <a:rPr lang="es-ES" sz="4000" b="1" cap="all" dirty="0">
                <a:solidFill>
                  <a:schemeClr val="bg1"/>
                </a:solidFill>
                <a:effectLst>
                  <a:outerShdw blurRad="38100" dist="38100" dir="2700000" algn="tl">
                    <a:srgbClr val="000000">
                      <a:alpha val="43137"/>
                    </a:srgbClr>
                  </a:outerShdw>
                </a:effectLst>
                <a:latin typeface="Cooper Lt BT" pitchFamily="18" charset="0"/>
                <a:ea typeface="+mj-ea"/>
                <a:cs typeface="+mj-cs"/>
              </a:rPr>
              <a:t>La brújula para un rumbo común</a:t>
            </a:r>
            <a:endParaRPr kumimoji="0" lang="es-ES" sz="40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slow" advTm="25578">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3000" fill="hold"/>
                                        <p:tgtEl>
                                          <p:spTgt spid="6"/>
                                        </p:tgtEl>
                                        <p:attrNameLst>
                                          <p:attrName>ppt_x</p:attrName>
                                        </p:attrNameLst>
                                      </p:cBhvr>
                                      <p:tavLst>
                                        <p:tav tm="0">
                                          <p:val>
                                            <p:strVal val="1+#ppt_w/2"/>
                                          </p:val>
                                        </p:tav>
                                        <p:tav tm="100000">
                                          <p:val>
                                            <p:strVal val="#ppt_x"/>
                                          </p:val>
                                        </p:tav>
                                      </p:tavLst>
                                    </p:anim>
                                    <p:anim calcmode="lin" valueType="num">
                                      <p:cBhvr additive="base">
                                        <p:cTn id="14"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casa mundo.jpg"/>
          <p:cNvPicPr>
            <a:picLocks noChangeAspect="1"/>
          </p:cNvPicPr>
          <p:nvPr/>
        </p:nvPicPr>
        <p:blipFill>
          <a:blip r:embed="rId2" cstate="print"/>
          <a:stretch>
            <a:fillRect/>
          </a:stretch>
        </p:blipFill>
        <p:spPr>
          <a:xfrm>
            <a:off x="-1775249" y="0"/>
            <a:ext cx="12170535" cy="6858000"/>
          </a:xfrm>
          <a:prstGeom prst="rect">
            <a:avLst/>
          </a:prstGeom>
        </p:spPr>
      </p:pic>
      <p:sp>
        <p:nvSpPr>
          <p:cNvPr id="4" name="2 Subtítulo"/>
          <p:cNvSpPr txBox="1">
            <a:spLocks/>
          </p:cNvSpPr>
          <p:nvPr/>
        </p:nvSpPr>
        <p:spPr>
          <a:xfrm>
            <a:off x="0" y="4857760"/>
            <a:ext cx="9144000" cy="2000240"/>
          </a:xfrm>
          <a:prstGeom prst="rect">
            <a:avLst/>
          </a:prstGeom>
          <a:solidFill>
            <a:schemeClr val="accent1"/>
          </a:solidFill>
        </p:spPr>
        <p:txBody>
          <a:bodyPr vert="horz" lIns="91440" tIns="45720" rIns="91440" bIns="45720" rtlCol="0">
            <a:normAutofit fontScale="85000" lnSpcReduction="10000"/>
          </a:bodyPr>
          <a:lstStyle/>
          <a:p>
            <a:pPr lvl="0" algn="just">
              <a:spcBef>
                <a:spcPct val="20000"/>
              </a:spcBef>
            </a:pP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 año 2020 se caracterizó por la gran crisis sanitaria de COVID-19, que se ha convertido en un fenómeno multisectorial y mundial, que agrava las crisis fuertemente interrelacionadas, como la climática, alimentaria, económica y migratoria, y causa grandes sufrimientos y penurias.</a:t>
            </a:r>
            <a:endParaRPr kumimoji="0" lang="es-ES" sz="32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8" name="7 Rectángulo"/>
          <p:cNvSpPr/>
          <p:nvPr/>
        </p:nvSpPr>
        <p:spPr>
          <a:xfrm>
            <a:off x="4479635" y="2967335"/>
            <a:ext cx="184731" cy="923330"/>
          </a:xfrm>
          <a:prstGeom prst="rect">
            <a:avLst/>
          </a:prstGeom>
          <a:noFill/>
        </p:spPr>
        <p:txBody>
          <a:bodyPr wrap="none" lIns="91440" tIns="45720" rIns="91440" bIns="45720">
            <a:spAutoFit/>
          </a:bodyPr>
          <a:lstStyle/>
          <a:p>
            <a:pPr algn="ct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4 Título"/>
          <p:cNvSpPr txBox="1">
            <a:spLocks/>
          </p:cNvSpPr>
          <p:nvPr/>
        </p:nvSpPr>
        <p:spPr>
          <a:xfrm>
            <a:off x="251520" y="404664"/>
            <a:ext cx="8508814" cy="790571"/>
          </a:xfrm>
          <a:prstGeom prst="rect">
            <a:avLst/>
          </a:prstGeom>
          <a:ln>
            <a:noFill/>
          </a:ln>
        </p:spPr>
        <p:txBody>
          <a:bodyPr vert="horz" lIns="91440" tIns="45720" rIns="91440" bIns="45720" rtlCol="0" anchor="t">
            <a:normAutofit fontScale="75000" lnSpcReduction="20000"/>
          </a:bodyPr>
          <a:lstStyle/>
          <a:p>
            <a:pPr lvl="0" algn="r">
              <a:spcBef>
                <a:spcPct val="0"/>
              </a:spcBef>
              <a:defRPr/>
            </a:pPr>
            <a:r>
              <a:rPr lang="es-ES" sz="3600" b="1" cap="all" dirty="0">
                <a:solidFill>
                  <a:schemeClr val="accent6">
                    <a:lumMod val="60000"/>
                    <a:lumOff val="40000"/>
                  </a:schemeClr>
                </a:solidFill>
                <a:effectLst>
                  <a:outerShdw blurRad="38100" dist="38100" dir="2700000" algn="tl">
                    <a:schemeClr val="accent6">
                      <a:lumMod val="75000"/>
                    </a:schemeClr>
                  </a:outerShdw>
                </a:effectLst>
                <a:latin typeface="Cooper Lt BT" pitchFamily="18" charset="0"/>
                <a:ea typeface="+mj-ea"/>
                <a:cs typeface="Aharoni" pitchFamily="2" charset="-79"/>
              </a:rPr>
              <a:t>“la cultura del cuidado como camino de paz”</a:t>
            </a:r>
            <a:endParaRPr kumimoji="0" lang="es-ES" sz="4000" b="1" i="0" u="none" strike="noStrike" kern="1200" cap="all" spc="0" normalizeH="0" noProof="0" dirty="0">
              <a:ln>
                <a:noFill/>
              </a:ln>
              <a:solidFill>
                <a:schemeClr val="accent6">
                  <a:lumMod val="60000"/>
                  <a:lumOff val="40000"/>
                </a:schemeClr>
              </a:solidFill>
              <a:effectLst/>
              <a:uLnTx/>
              <a:uFillTx/>
              <a:latin typeface="Cooper Lt BT" pitchFamily="18" charset="0"/>
              <a:ea typeface="+mj-ea"/>
              <a:cs typeface="+mj-cs"/>
            </a:endParaRPr>
          </a:p>
        </p:txBody>
      </p:sp>
    </p:spTree>
  </p:cSld>
  <p:clrMapOvr>
    <a:masterClrMapping/>
  </p:clrMapOvr>
  <p:transition spd="slow" advTm="2725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19d3d1cpazzzp.jpg"/>
          <p:cNvPicPr>
            <a:picLocks noChangeAspect="1"/>
          </p:cNvPicPr>
          <p:nvPr/>
        </p:nvPicPr>
        <p:blipFill>
          <a:blip r:embed="rId2" cstate="print"/>
          <a:stretch>
            <a:fillRect/>
          </a:stretch>
        </p:blipFill>
        <p:spPr>
          <a:xfrm>
            <a:off x="-867556" y="0"/>
            <a:ext cx="10278970" cy="6858000"/>
          </a:xfrm>
          <a:prstGeom prst="rect">
            <a:avLst/>
          </a:prstGeom>
        </p:spPr>
      </p:pic>
      <p:sp>
        <p:nvSpPr>
          <p:cNvPr id="5" name="4 Título"/>
          <p:cNvSpPr>
            <a:spLocks noGrp="1"/>
          </p:cNvSpPr>
          <p:nvPr>
            <p:ph type="title"/>
          </p:nvPr>
        </p:nvSpPr>
        <p:spPr>
          <a:xfrm>
            <a:off x="722313" y="53744"/>
            <a:ext cx="7772400" cy="1143008"/>
          </a:xfrm>
        </p:spPr>
        <p:txBody>
          <a:bodyPr>
            <a:normAutofit fontScale="90000"/>
          </a:bodyPr>
          <a:lstStyle/>
          <a:p>
            <a:pPr algn="ctr"/>
            <a:r>
              <a:rPr lang="es-ES" dirty="0">
                <a:solidFill>
                  <a:schemeClr val="bg1"/>
                </a:solidFill>
                <a:effectLst>
                  <a:outerShdw blurRad="38100" dist="38100" dir="2700000" algn="tl">
                    <a:srgbClr val="C00000"/>
                  </a:outerShdw>
                </a:effectLst>
                <a:latin typeface="Cooper Lt BT" pitchFamily="18" charset="0"/>
              </a:rPr>
              <a:t>Para educar a la cultura del cuidado </a:t>
            </a:r>
            <a:br>
              <a:rPr lang="es-ES" dirty="0"/>
            </a:br>
            <a:endParaRPr lang="es-ES" dirty="0"/>
          </a:p>
        </p:txBody>
      </p:sp>
      <p:sp>
        <p:nvSpPr>
          <p:cNvPr id="4" name="2 Subtítulo"/>
          <p:cNvSpPr txBox="1">
            <a:spLocks/>
          </p:cNvSpPr>
          <p:nvPr/>
        </p:nvSpPr>
        <p:spPr>
          <a:xfrm>
            <a:off x="285720" y="2500306"/>
            <a:ext cx="8501122" cy="4357694"/>
          </a:xfrm>
          <a:prstGeom prst="rect">
            <a:avLst/>
          </a:prstGeom>
          <a:solidFill>
            <a:srgbClr val="FFC000">
              <a:alpha val="67000"/>
            </a:srgbClr>
          </a:solidFill>
        </p:spPr>
        <p:txBody>
          <a:bodyPr vert="horz" lIns="91440" tIns="45720" rIns="91440" bIns="45720" rtlCol="0">
            <a:normAutofit fontScale="77500" lnSpcReduction="20000"/>
          </a:bodyPr>
          <a:lstStyle/>
          <a:p>
            <a:pPr lvl="0">
              <a:lnSpc>
                <a:spcPts val="3500"/>
              </a:lnSpc>
            </a:pPr>
            <a:r>
              <a:rPr lang="es-ES" sz="2800" b="1" dirty="0">
                <a:solidFill>
                  <a:schemeClr val="tx1">
                    <a:lumMod val="65000"/>
                    <a:lumOff val="35000"/>
                  </a:schemeClr>
                </a:solidFill>
              </a:rPr>
              <a:t>La promoción de la cultura del cuidado requiere un proceso educativo y la brújula de los principios sociales se plantea como un instrumento fiable para diferentes contextos relacionados entre sí:</a:t>
            </a:r>
          </a:p>
          <a:p>
            <a:pPr lvl="1">
              <a:lnSpc>
                <a:spcPts val="3500"/>
              </a:lnSpc>
            </a:pPr>
            <a:r>
              <a:rPr lang="es-ES" sz="2800" b="1" dirty="0">
                <a:solidFill>
                  <a:schemeClr val="tx1">
                    <a:lumMod val="65000"/>
                    <a:lumOff val="35000"/>
                  </a:schemeClr>
                </a:solidFill>
              </a:rPr>
              <a:t>- La familia</a:t>
            </a:r>
          </a:p>
          <a:p>
            <a:pPr lvl="1">
              <a:lnSpc>
                <a:spcPts val="3500"/>
              </a:lnSpc>
            </a:pPr>
            <a:r>
              <a:rPr lang="es-ES" sz="2800" b="1" dirty="0">
                <a:solidFill>
                  <a:schemeClr val="tx1">
                    <a:lumMod val="65000"/>
                    <a:lumOff val="35000"/>
                  </a:schemeClr>
                </a:solidFill>
              </a:rPr>
              <a:t>- La escuela, la universidad y los agentes de la comunicación social</a:t>
            </a:r>
          </a:p>
          <a:p>
            <a:pPr lvl="1">
              <a:lnSpc>
                <a:spcPts val="3500"/>
              </a:lnSpc>
            </a:pPr>
            <a:r>
              <a:rPr lang="es-ES" sz="2800" b="1" dirty="0">
                <a:solidFill>
                  <a:schemeClr val="tx1">
                    <a:lumMod val="65000"/>
                    <a:lumOff val="35000"/>
                  </a:schemeClr>
                </a:solidFill>
              </a:rPr>
              <a:t>- Las religiones, en general, y los líderes religiosos en particular.</a:t>
            </a:r>
          </a:p>
          <a:p>
            <a:pPr lvl="1">
              <a:lnSpc>
                <a:spcPts val="3500"/>
              </a:lnSpc>
            </a:pPr>
            <a:r>
              <a:rPr lang="es-ES" sz="2800" b="1" dirty="0">
                <a:solidFill>
                  <a:schemeClr val="tx1">
                    <a:lumMod val="65000"/>
                    <a:lumOff val="35000"/>
                  </a:schemeClr>
                </a:solidFill>
              </a:rPr>
              <a:t>- Todos los que están comprometidos al servicio de las poblaciones, en las organizaciones internacionales gubernamentales y no gubernamentales.</a:t>
            </a:r>
          </a:p>
        </p:txBody>
      </p:sp>
      <p:sp>
        <p:nvSpPr>
          <p:cNvPr id="8" name="7 Rectángulo"/>
          <p:cNvSpPr/>
          <p:nvPr/>
        </p:nvSpPr>
        <p:spPr>
          <a:xfrm>
            <a:off x="4479634" y="2967335"/>
            <a:ext cx="184731" cy="923330"/>
          </a:xfrm>
          <a:prstGeom prst="rect">
            <a:avLst/>
          </a:prstGeom>
          <a:noFill/>
        </p:spPr>
        <p:txBody>
          <a:bodyPr wrap="none" lIns="91440" tIns="45720" rIns="91440" bIns="45720">
            <a:spAutoFit/>
          </a:bodyPr>
          <a:lstStyle/>
          <a:p>
            <a:pPr algn="ct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advTm="291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aquarius-inmigrantes-knLE--620x349@abc.jpg"/>
          <p:cNvPicPr>
            <a:picLocks noChangeAspect="1"/>
          </p:cNvPicPr>
          <p:nvPr/>
        </p:nvPicPr>
        <p:blipFill>
          <a:blip r:embed="rId2" cstate="print"/>
          <a:stretch>
            <a:fillRect/>
          </a:stretch>
        </p:blipFill>
        <p:spPr>
          <a:xfrm>
            <a:off x="0" y="0"/>
            <a:ext cx="9144000" cy="5667527"/>
          </a:xfrm>
          <a:prstGeom prst="rect">
            <a:avLst/>
          </a:prstGeom>
        </p:spPr>
      </p:pic>
      <p:sp>
        <p:nvSpPr>
          <p:cNvPr id="7" name="6 Rectángulo"/>
          <p:cNvSpPr/>
          <p:nvPr/>
        </p:nvSpPr>
        <p:spPr>
          <a:xfrm>
            <a:off x="4479635" y="2967335"/>
            <a:ext cx="184731" cy="923330"/>
          </a:xfrm>
          <a:prstGeom prst="rect">
            <a:avLst/>
          </a:prstGeom>
          <a:noFill/>
        </p:spPr>
        <p:txBody>
          <a:bodyPr wrap="none" lIns="91440" tIns="45720" rIns="91440" bIns="45720">
            <a:spAutoFit/>
          </a:bodyPr>
          <a:lstStyle/>
          <a:p>
            <a:pPr algn="ct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2 Subtítulo"/>
          <p:cNvSpPr txBox="1">
            <a:spLocks/>
          </p:cNvSpPr>
          <p:nvPr/>
        </p:nvSpPr>
        <p:spPr>
          <a:xfrm>
            <a:off x="0" y="4429132"/>
            <a:ext cx="9144000" cy="2428868"/>
          </a:xfrm>
          <a:prstGeom prst="rect">
            <a:avLst/>
          </a:prstGeom>
          <a:solidFill>
            <a:srgbClr val="FFC000"/>
          </a:solidFill>
        </p:spPr>
        <p:txBody>
          <a:bodyPr vert="horz" lIns="91440" tIns="45720" rIns="91440" bIns="45720" rtlCol="0">
            <a:normAutofit fontScale="92500"/>
          </a:bodyPr>
          <a:lstStyle/>
          <a:p>
            <a:pPr lvl="0" algn="just">
              <a:lnSpc>
                <a:spcPts val="3000"/>
              </a:lnSpc>
            </a:pPr>
            <a:r>
              <a:rPr lang="es-ES" sz="3000" b="1" dirty="0">
                <a:ln w="12700">
                  <a:noFill/>
                  <a:prstDash val="solid"/>
                </a:ln>
                <a:solidFill>
                  <a:schemeClr val="tx2"/>
                </a:solidFill>
                <a:effectLst>
                  <a:outerShdw blurRad="41275" dist="20320" dir="1800000" algn="tl" rotWithShape="0">
                    <a:srgbClr val="000000">
                      <a:alpha val="40000"/>
                    </a:srgbClr>
                  </a:outerShdw>
                </a:effectLst>
              </a:rPr>
              <a:t>La cultura del cuidado, como compromiso común, solidario y participativo para proteger y promover la dignidad y el bien de todos, como una disposición al cuidado, a la atención, a la compasión, a la reconciliación y a la recuperación, al respeto y a la aceptación mutuos, es un camino privilegiado para construir la paz.</a:t>
            </a:r>
            <a:endParaRPr kumimoji="0" lang="es-ES" sz="3000" b="1" i="0" u="none" strike="noStrike" kern="1200" cap="none" spc="0" normalizeH="0" baseline="0" noProof="0" dirty="0">
              <a:solidFill>
                <a:schemeClr val="tx2"/>
              </a:solidFill>
              <a:effectLst>
                <a:outerShdw blurRad="38100" dist="38100" dir="2700000" algn="tl">
                  <a:srgbClr val="000000">
                    <a:alpha val="43137"/>
                  </a:srgbClr>
                </a:outerShdw>
              </a:effectLst>
              <a:uLnTx/>
              <a:uFillTx/>
              <a:latin typeface="+mn-lt"/>
              <a:ea typeface="+mn-ea"/>
              <a:cs typeface="+mn-cs"/>
            </a:endParaRPr>
          </a:p>
        </p:txBody>
      </p:sp>
      <p:sp>
        <p:nvSpPr>
          <p:cNvPr id="10" name="4 Título"/>
          <p:cNvSpPr txBox="1">
            <a:spLocks/>
          </p:cNvSpPr>
          <p:nvPr/>
        </p:nvSpPr>
        <p:spPr>
          <a:xfrm>
            <a:off x="827584" y="44624"/>
            <a:ext cx="7776865" cy="1241236"/>
          </a:xfrm>
          <a:prstGeom prst="rect">
            <a:avLst/>
          </a:prstGeom>
        </p:spPr>
        <p:txBody>
          <a:bodyPr vert="horz" lIns="91440" tIns="45720" rIns="91440" bIns="45720" rtlCol="0" anchor="t">
            <a:normAutofit lnSpcReduction="10000"/>
          </a:bodyPr>
          <a:lstStyle/>
          <a:p>
            <a:pPr lvl="0" algn="ctr">
              <a:spcBef>
                <a:spcPct val="0"/>
              </a:spcBef>
              <a:defRPr/>
            </a:pPr>
            <a:r>
              <a:rPr lang="es-ES" sz="4000" b="1" cap="all" dirty="0">
                <a:solidFill>
                  <a:srgbClr val="FFC000"/>
                </a:solidFill>
                <a:effectLst>
                  <a:outerShdw blurRad="38100" dist="38100" dir="2700000" algn="tl">
                    <a:srgbClr val="000000">
                      <a:alpha val="43137"/>
                    </a:srgbClr>
                  </a:outerShdw>
                </a:effectLst>
                <a:latin typeface="Cooper Lt BT" pitchFamily="18" charset="0"/>
                <a:ea typeface="+mj-ea"/>
                <a:cs typeface="+mj-cs"/>
              </a:rPr>
              <a:t>No hay paz sin la cultura del cuidado</a:t>
            </a:r>
            <a:endParaRPr kumimoji="0" lang="es-ES" sz="4000" b="1"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Cooper Lt BT" pitchFamily="18" charset="0"/>
              <a:ea typeface="+mj-ea"/>
              <a:cs typeface="+mj-cs"/>
            </a:endParaRPr>
          </a:p>
        </p:txBody>
      </p:sp>
    </p:spTree>
  </p:cSld>
  <p:clrMapOvr>
    <a:masterClrMapping/>
  </p:clrMapOvr>
  <p:transition spd="slow" advTm="27531">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0"/>
                                        <p:tgtEl>
                                          <p:spTgt spid="10"/>
                                        </p:tgtEl>
                                      </p:cBhvr>
                                    </p:animEffect>
                                  </p:childTnLst>
                                </p:cTn>
                              </p:par>
                            </p:childTnLst>
                          </p:cTn>
                        </p:par>
                        <p:par>
                          <p:cTn id="8" fill="hold">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previa_escritura_firma_papa_francisco.png"/>
          <p:cNvPicPr>
            <a:picLocks noChangeAspect="1"/>
          </p:cNvPicPr>
          <p:nvPr/>
        </p:nvPicPr>
        <p:blipFill>
          <a:blip r:embed="rId2" cstate="print"/>
          <a:stretch>
            <a:fillRect/>
          </a:stretch>
        </p:blipFill>
        <p:spPr>
          <a:xfrm>
            <a:off x="0" y="3213662"/>
            <a:ext cx="9144000" cy="3671722"/>
          </a:xfrm>
          <a:prstGeom prst="rect">
            <a:avLst/>
          </a:prstGeom>
        </p:spPr>
      </p:pic>
      <p:sp>
        <p:nvSpPr>
          <p:cNvPr id="5" name="4 Título"/>
          <p:cNvSpPr>
            <a:spLocks noGrp="1"/>
          </p:cNvSpPr>
          <p:nvPr>
            <p:ph type="title"/>
          </p:nvPr>
        </p:nvSpPr>
        <p:spPr>
          <a:xfrm>
            <a:off x="-285784" y="142852"/>
            <a:ext cx="9715568" cy="785818"/>
          </a:xfrm>
        </p:spPr>
        <p:txBody>
          <a:bodyPr>
            <a:normAutofit fontScale="90000"/>
          </a:bodyPr>
          <a:lstStyle/>
          <a:p>
            <a:pPr lvl="0" algn="ctr"/>
            <a:r>
              <a:rPr lang="es-ES" dirty="0">
                <a:solidFill>
                  <a:srgbClr val="FFC000"/>
                </a:solidFill>
                <a:effectLst>
                  <a:outerShdw blurRad="38100" dist="38100" dir="2700000" algn="tl">
                    <a:srgbClr val="000000">
                      <a:alpha val="43137"/>
                    </a:srgbClr>
                  </a:outerShdw>
                </a:effectLst>
                <a:latin typeface="Cooper Lt BT" pitchFamily="18" charset="0"/>
              </a:rPr>
              <a:t>No hay paz sin la cultura del cuidado</a:t>
            </a:r>
            <a:br>
              <a:rPr lang="es-ES" dirty="0">
                <a:solidFill>
                  <a:schemeClr val="bg1"/>
                </a:solidFill>
                <a:effectLst>
                  <a:outerShdw blurRad="38100" dist="38100" dir="2700000" algn="tl">
                    <a:srgbClr val="000000">
                      <a:alpha val="43137"/>
                    </a:srgbClr>
                  </a:outerShdw>
                </a:effectLst>
                <a:latin typeface="Cooper Lt BT" pitchFamily="18" charset="0"/>
              </a:rPr>
            </a:br>
            <a:endParaRPr lang="es-ES" dirty="0">
              <a:solidFill>
                <a:schemeClr val="bg1"/>
              </a:solidFill>
              <a:effectLst>
                <a:outerShdw blurRad="38100" dist="38100" dir="2700000" algn="tl">
                  <a:srgbClr val="000000">
                    <a:alpha val="43137"/>
                  </a:srgbClr>
                </a:outerShdw>
              </a:effectLst>
              <a:latin typeface="Cooper Lt BT" pitchFamily="18" charset="0"/>
            </a:endParaRPr>
          </a:p>
        </p:txBody>
      </p:sp>
      <p:sp>
        <p:nvSpPr>
          <p:cNvPr id="6" name="5 Rectángulo"/>
          <p:cNvSpPr/>
          <p:nvPr/>
        </p:nvSpPr>
        <p:spPr>
          <a:xfrm>
            <a:off x="0" y="900997"/>
            <a:ext cx="9108504" cy="2308324"/>
          </a:xfrm>
          <a:prstGeom prst="rect">
            <a:avLst/>
          </a:prstGeom>
        </p:spPr>
        <p:txBody>
          <a:bodyPr wrap="square">
            <a:spAutoFit/>
          </a:bodyPr>
          <a:lstStyle/>
          <a:p>
            <a:pPr lvl="0" algn="just">
              <a:spcBef>
                <a:spcPct val="20000"/>
              </a:spcBef>
            </a:pPr>
            <a:r>
              <a:rPr lang="es-ES" sz="3600" b="1" dirty="0">
                <a:solidFill>
                  <a:schemeClr val="tx2"/>
                </a:solidFill>
                <a:effectLst>
                  <a:outerShdw blurRad="38100" dist="38100" dir="2700000" algn="tl">
                    <a:srgbClr val="000000">
                      <a:alpha val="43137"/>
                    </a:srgbClr>
                  </a:outerShdw>
                </a:effectLst>
              </a:rPr>
              <a:t>Comprometámonos cada día concretamente para «formar una comunidad compuesta de hermanos que se acogen recíprocamente y se preocupan los unos de los otros».</a:t>
            </a:r>
          </a:p>
        </p:txBody>
      </p:sp>
      <p:pic>
        <p:nvPicPr>
          <p:cNvPr id="7" name="6 Imagen" descr="logo20.png"/>
          <p:cNvPicPr>
            <a:picLocks noChangeAspect="1"/>
          </p:cNvPicPr>
          <p:nvPr/>
        </p:nvPicPr>
        <p:blipFill>
          <a:blip r:embed="rId3" cstate="print"/>
          <a:stretch>
            <a:fillRect/>
          </a:stretch>
        </p:blipFill>
        <p:spPr>
          <a:xfrm>
            <a:off x="0" y="5596866"/>
            <a:ext cx="1785918" cy="1261134"/>
          </a:xfrm>
          <a:prstGeom prst="rect">
            <a:avLst/>
          </a:prstGeom>
        </p:spPr>
      </p:pic>
    </p:spTree>
  </p:cSld>
  <p:clrMapOvr>
    <a:masterClrMapping/>
  </p:clrMapOvr>
  <p:transition spd="slow" advTm="25546">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5000"/>
                            </p:stCondLst>
                            <p:childTnLst>
                              <p:par>
                                <p:cTn id="13" presetID="52" presetClass="entr" presetSubtype="0" fill="hold" nodeType="afterEffect">
                                  <p:stCondLst>
                                    <p:cond delay="5000"/>
                                  </p:stCondLst>
                                  <p:childTnLst>
                                    <p:set>
                                      <p:cBhvr>
                                        <p:cTn id="14" dur="1" fill="hold">
                                          <p:stCondLst>
                                            <p:cond delay="0"/>
                                          </p:stCondLst>
                                        </p:cTn>
                                        <p:tgtEl>
                                          <p:spTgt spid="9"/>
                                        </p:tgtEl>
                                        <p:attrNameLst>
                                          <p:attrName>style.visibility</p:attrName>
                                        </p:attrNameLst>
                                      </p:cBhvr>
                                      <p:to>
                                        <p:strVal val="visible"/>
                                      </p:to>
                                    </p:set>
                                    <p:animScale>
                                      <p:cBhvr>
                                        <p:cTn id="15" dur="2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2000" decel="50000" fill="hold">
                                          <p:stCondLst>
                                            <p:cond delay="0"/>
                                          </p:stCondLst>
                                        </p:cTn>
                                        <p:tgtEl>
                                          <p:spTgt spid="9"/>
                                        </p:tgtEl>
                                        <p:attrNameLst>
                                          <p:attrName>ppt_x</p:attrName>
                                          <p:attrName>ppt_y</p:attrName>
                                        </p:attrNameLst>
                                      </p:cBhvr>
                                    </p:animMotion>
                                    <p:animEffect transition="in" filter="fade">
                                      <p:cBhvr>
                                        <p:cTn id="17" dur="2000"/>
                                        <p:tgtEl>
                                          <p:spTgt spid="9"/>
                                        </p:tgtEl>
                                      </p:cBhvr>
                                    </p:animEffect>
                                  </p:childTnLst>
                                </p:cTn>
                              </p:par>
                            </p:childTnLst>
                          </p:cTn>
                        </p:par>
                        <p:par>
                          <p:cTn id="18" fill="hold">
                            <p:stCondLst>
                              <p:cond delay="12000"/>
                            </p:stCondLst>
                            <p:childTnLst>
                              <p:par>
                                <p:cTn id="19" presetID="20" presetClass="entr" presetSubtype="0" fill="hold" nodeType="after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wedge">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casa paz 2.jpeg"/>
          <p:cNvPicPr>
            <a:picLocks noChangeAspect="1"/>
          </p:cNvPicPr>
          <p:nvPr/>
        </p:nvPicPr>
        <p:blipFill>
          <a:blip r:embed="rId2" cstate="print"/>
          <a:srcRect b="10416"/>
          <a:stretch>
            <a:fillRect/>
          </a:stretch>
        </p:blipFill>
        <p:spPr>
          <a:xfrm>
            <a:off x="0" y="0"/>
            <a:ext cx="9358346" cy="5033528"/>
          </a:xfrm>
          <a:prstGeom prst="rect">
            <a:avLst/>
          </a:prstGeom>
        </p:spPr>
      </p:pic>
      <p:sp>
        <p:nvSpPr>
          <p:cNvPr id="8" name="7 Rectángulo"/>
          <p:cNvSpPr/>
          <p:nvPr/>
        </p:nvSpPr>
        <p:spPr>
          <a:xfrm>
            <a:off x="4479635" y="2967335"/>
            <a:ext cx="184731" cy="923330"/>
          </a:xfrm>
          <a:prstGeom prst="rect">
            <a:avLst/>
          </a:prstGeom>
          <a:noFill/>
        </p:spPr>
        <p:txBody>
          <a:bodyPr wrap="none" lIns="91440" tIns="45720" rIns="91440" bIns="45720">
            <a:spAutoFit/>
          </a:bodyPr>
          <a:lstStyle/>
          <a:p>
            <a:pPr algn="ct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2 Subtítulo"/>
          <p:cNvSpPr txBox="1">
            <a:spLocks/>
          </p:cNvSpPr>
          <p:nvPr/>
        </p:nvSpPr>
        <p:spPr>
          <a:xfrm>
            <a:off x="0" y="5000636"/>
            <a:ext cx="9144000" cy="1945926"/>
          </a:xfrm>
          <a:prstGeom prst="rect">
            <a:avLst/>
          </a:prstGeom>
          <a:solidFill>
            <a:srgbClr val="295778">
              <a:alpha val="73000"/>
            </a:srgbClr>
          </a:solidFill>
          <a:ln>
            <a:noFill/>
          </a:ln>
        </p:spPr>
        <p:txBody>
          <a:bodyPr vert="horz" lIns="91440" tIns="45720" rIns="91440" bIns="45720" rtlCol="0">
            <a:normAutofit fontScale="92500" lnSpcReduction="20000"/>
          </a:bodyPr>
          <a:lstStyle/>
          <a:p>
            <a:pPr lvl="0" algn="just">
              <a:spcBef>
                <a:spcPct val="20000"/>
              </a:spcBef>
              <a:defRPr/>
            </a:pPr>
            <a:r>
              <a:rPr lang="es-ES" sz="3200" b="1" dirty="0">
                <a:ln w="10541" cmpd="sng">
                  <a:solidFill>
                    <a:schemeClr val="accent1">
                      <a:shade val="88000"/>
                      <a:satMod val="110000"/>
                    </a:schemeClr>
                  </a:solidFill>
                  <a:prstDash val="solid"/>
                </a:ln>
                <a:solidFill>
                  <a:schemeClr val="bg1"/>
                </a:solidFill>
              </a:rPr>
              <a:t>Estos y otros eventos, que han marcado el camino de la humanidad en el último año, nos enseñan la importancia de hacernos cargo los unos de los otros y también de la creación, para construir una sociedad basada en relaciones de fraternidad. </a:t>
            </a:r>
            <a:endParaRPr kumimoji="0" lang="es-ES" sz="3200" b="1" i="0" u="none" strike="noStrike" kern="1200" cap="none" spc="0" normalizeH="0" baseline="0" noProof="0" dirty="0">
              <a:ln w="10541" cmpd="sng">
                <a:solidFill>
                  <a:schemeClr val="accent1">
                    <a:shade val="88000"/>
                    <a:satMod val="110000"/>
                  </a:schemeClr>
                </a:solidFill>
                <a:prstDash val="solid"/>
              </a:ln>
              <a:solidFill>
                <a:srgbClr val="FFC000"/>
              </a:solidFill>
              <a:effectLst/>
              <a:uLnTx/>
              <a:uFillTx/>
              <a:latin typeface="+mn-lt"/>
              <a:ea typeface="+mn-ea"/>
              <a:cs typeface="+mn-cs"/>
            </a:endParaRPr>
          </a:p>
        </p:txBody>
      </p:sp>
      <p:sp>
        <p:nvSpPr>
          <p:cNvPr id="13" name="4 Título"/>
          <p:cNvSpPr txBox="1">
            <a:spLocks/>
          </p:cNvSpPr>
          <p:nvPr/>
        </p:nvSpPr>
        <p:spPr>
          <a:xfrm>
            <a:off x="428596" y="44624"/>
            <a:ext cx="8294500" cy="790571"/>
          </a:xfrm>
          <a:prstGeom prst="rect">
            <a:avLst/>
          </a:prstGeom>
          <a:ln>
            <a:noFill/>
          </a:ln>
        </p:spPr>
        <p:txBody>
          <a:bodyPr vert="horz" lIns="91440" tIns="45720" rIns="91440" bIns="45720" rtlCol="0" anchor="t">
            <a:normAutofit fontScale="75000" lnSpcReduction="20000"/>
          </a:bodyPr>
          <a:lstStyle/>
          <a:p>
            <a:pPr lvl="0" algn="r">
              <a:spcBef>
                <a:spcPct val="0"/>
              </a:spcBef>
              <a:defRPr/>
            </a:pPr>
            <a:r>
              <a:rPr lang="es-ES" sz="3600" b="1" cap="all" dirty="0">
                <a:solidFill>
                  <a:schemeClr val="bg1"/>
                </a:solidFill>
                <a:effectLst>
                  <a:outerShdw blurRad="38100" dist="38100" dir="2700000" algn="tl">
                    <a:schemeClr val="accent6">
                      <a:lumMod val="75000"/>
                    </a:schemeClr>
                  </a:outerShdw>
                </a:effectLst>
                <a:latin typeface="Cooper Lt BT" pitchFamily="18" charset="0"/>
                <a:ea typeface="+mj-ea"/>
                <a:cs typeface="Aharoni" pitchFamily="2" charset="-79"/>
              </a:rPr>
              <a:t>“la cultura del cuidado como camino de paz”</a:t>
            </a:r>
            <a:endParaRPr kumimoji="0" lang="es-ES" sz="4000" b="1" i="0" u="none" strike="noStrike" kern="1200" cap="all" spc="0" normalizeH="0" baseline="0" noProof="0" dirty="0">
              <a:ln>
                <a:noFill/>
              </a:ln>
              <a:solidFill>
                <a:schemeClr val="tx1"/>
              </a:solidFill>
              <a:effectLst/>
              <a:uLnTx/>
              <a:uFillTx/>
              <a:latin typeface="Cooper Lt BT" pitchFamily="18" charset="0"/>
              <a:ea typeface="+mj-ea"/>
              <a:cs typeface="+mj-cs"/>
            </a:endParaRPr>
          </a:p>
        </p:txBody>
      </p:sp>
    </p:spTree>
  </p:cSld>
  <p:clrMapOvr>
    <a:masterClrMapping/>
  </p:clrMapOvr>
  <p:transition spd="slow" advTm="243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3000" fill="hold"/>
                                        <p:tgtEl>
                                          <p:spTgt spid="13"/>
                                        </p:tgtEl>
                                        <p:attrNameLst>
                                          <p:attrName>ppt_x</p:attrName>
                                        </p:attrNameLst>
                                      </p:cBhvr>
                                      <p:tavLst>
                                        <p:tav tm="0">
                                          <p:val>
                                            <p:strVal val="1+#ppt_w/2"/>
                                          </p:val>
                                        </p:tav>
                                        <p:tav tm="100000">
                                          <p:val>
                                            <p:strVal val="#ppt_x"/>
                                          </p:val>
                                        </p:tav>
                                      </p:tavLst>
                                    </p:anim>
                                    <p:anim calcmode="lin" valueType="num">
                                      <p:cBhvr additive="base">
                                        <p:cTn id="8" dur="3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3000" fill="hold"/>
                                        <p:tgtEl>
                                          <p:spTgt spid="9"/>
                                        </p:tgtEl>
                                        <p:attrNameLst>
                                          <p:attrName>ppt_x</p:attrName>
                                        </p:attrNameLst>
                                      </p:cBhvr>
                                      <p:tavLst>
                                        <p:tav tm="0">
                                          <p:val>
                                            <p:strVal val="0-#ppt_w/2"/>
                                          </p:val>
                                        </p:tav>
                                        <p:tav tm="100000">
                                          <p:val>
                                            <p:strVal val="#ppt_x"/>
                                          </p:val>
                                        </p:tav>
                                      </p:tavLst>
                                    </p:anim>
                                    <p:anim calcmode="lin" valueType="num">
                                      <p:cBhvr additive="base">
                                        <p:cTn id="12"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casa mundo.jpg"/>
          <p:cNvPicPr>
            <a:picLocks noChangeAspect="1"/>
          </p:cNvPicPr>
          <p:nvPr/>
        </p:nvPicPr>
        <p:blipFill>
          <a:blip r:embed="rId2" cstate="print"/>
          <a:stretch>
            <a:fillRect/>
          </a:stretch>
        </p:blipFill>
        <p:spPr>
          <a:xfrm>
            <a:off x="-528076" y="-214337"/>
            <a:ext cx="10280612" cy="6882062"/>
          </a:xfrm>
          <a:prstGeom prst="rect">
            <a:avLst/>
          </a:prstGeom>
        </p:spPr>
      </p:pic>
      <p:sp>
        <p:nvSpPr>
          <p:cNvPr id="4" name="2 Subtítulo"/>
          <p:cNvSpPr txBox="1">
            <a:spLocks/>
          </p:cNvSpPr>
          <p:nvPr/>
        </p:nvSpPr>
        <p:spPr>
          <a:xfrm>
            <a:off x="0" y="4929198"/>
            <a:ext cx="9144000" cy="1928802"/>
          </a:xfrm>
          <a:prstGeom prst="rect">
            <a:avLst/>
          </a:prstGeom>
          <a:solidFill>
            <a:schemeClr val="accent1"/>
          </a:solidFill>
        </p:spPr>
        <p:txBody>
          <a:bodyPr vert="horz" lIns="91440" tIns="45720" rIns="91440" bIns="45720" rtlCol="0">
            <a:normAutofit fontScale="92500" lnSpcReduction="20000"/>
          </a:bodyPr>
          <a:lstStyle/>
          <a:p>
            <a:pPr lvl="0" algn="just">
              <a:spcBef>
                <a:spcPct val="20000"/>
              </a:spcBef>
            </a:pP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Por eso he elegido como tema de este mensaje: La cultura del cuidado como camino de paz. Cultura del cuidado para erradicar la cultura de la indiferencia, del rechazo y de la confrontación, que suele prevalecer hoy en día.</a:t>
            </a:r>
            <a:endParaRPr kumimoji="0" lang="es-ES" sz="32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8" name="7 Rectángulo"/>
          <p:cNvSpPr/>
          <p:nvPr/>
        </p:nvSpPr>
        <p:spPr>
          <a:xfrm>
            <a:off x="4479635" y="2967335"/>
            <a:ext cx="184731" cy="923330"/>
          </a:xfrm>
          <a:prstGeom prst="rect">
            <a:avLst/>
          </a:prstGeom>
          <a:noFill/>
        </p:spPr>
        <p:txBody>
          <a:bodyPr wrap="none" lIns="91440" tIns="45720" rIns="91440" bIns="45720">
            <a:spAutoFit/>
          </a:bodyPr>
          <a:lstStyle/>
          <a:p>
            <a:pPr algn="ct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4 Título"/>
          <p:cNvSpPr txBox="1">
            <a:spLocks/>
          </p:cNvSpPr>
          <p:nvPr/>
        </p:nvSpPr>
        <p:spPr>
          <a:xfrm>
            <a:off x="683568" y="0"/>
            <a:ext cx="8365938" cy="479546"/>
          </a:xfrm>
          <a:prstGeom prst="rect">
            <a:avLst/>
          </a:prstGeom>
          <a:ln>
            <a:noFill/>
          </a:ln>
        </p:spPr>
        <p:txBody>
          <a:bodyPr vert="horz" lIns="91440" tIns="45720" rIns="91440" bIns="45720" rtlCol="0" anchor="t">
            <a:normAutofit fontScale="75000" lnSpcReduction="20000"/>
          </a:bodyPr>
          <a:lstStyle/>
          <a:p>
            <a:pPr lvl="0" algn="r">
              <a:spcBef>
                <a:spcPct val="0"/>
              </a:spcBef>
              <a:defRPr/>
            </a:pPr>
            <a:r>
              <a:rPr lang="es-ES" sz="3600" b="1" cap="all" dirty="0">
                <a:solidFill>
                  <a:schemeClr val="accent6">
                    <a:lumMod val="60000"/>
                    <a:lumOff val="40000"/>
                  </a:schemeClr>
                </a:solidFill>
                <a:effectLst>
                  <a:outerShdw blurRad="38100" dist="38100" dir="2700000" algn="tl">
                    <a:schemeClr val="accent6">
                      <a:lumMod val="75000"/>
                    </a:schemeClr>
                  </a:outerShdw>
                </a:effectLst>
                <a:latin typeface="Cooper Lt BT" pitchFamily="18" charset="0"/>
                <a:ea typeface="+mj-ea"/>
                <a:cs typeface="Aharoni" pitchFamily="2" charset="-79"/>
              </a:rPr>
              <a:t>“LA cultura del cuidado como camino de paz”</a:t>
            </a:r>
            <a:endParaRPr kumimoji="0" lang="es-ES" sz="4000" b="1" i="0" u="none" strike="noStrike" kern="1200" cap="all" spc="0" normalizeH="0" noProof="0" dirty="0">
              <a:ln>
                <a:noFill/>
              </a:ln>
              <a:solidFill>
                <a:schemeClr val="accent6">
                  <a:lumMod val="60000"/>
                  <a:lumOff val="40000"/>
                </a:schemeClr>
              </a:solidFill>
              <a:effectLst/>
              <a:uLnTx/>
              <a:uFillTx/>
              <a:latin typeface="Cooper Lt BT" pitchFamily="18" charset="0"/>
              <a:ea typeface="+mj-ea"/>
              <a:cs typeface="+mj-cs"/>
            </a:endParaRPr>
          </a:p>
        </p:txBody>
      </p:sp>
    </p:spTree>
  </p:cSld>
  <p:clrMapOvr>
    <a:masterClrMapping/>
  </p:clrMapOvr>
  <p:transition spd="slow" advTm="2357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1+#ppt_w/2"/>
                                          </p:val>
                                        </p:tav>
                                        <p:tav tm="100000">
                                          <p:val>
                                            <p:strVal val="#ppt_x"/>
                                          </p:val>
                                        </p:tav>
                                      </p:tavLst>
                                    </p:anim>
                                    <p:anim calcmode="lin" valueType="num">
                                      <p:cBhvr additive="base">
                                        <p:cTn id="8" dur="30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guerraypaz.jpg"/>
          <p:cNvPicPr>
            <a:picLocks noChangeAspect="1"/>
          </p:cNvPicPr>
          <p:nvPr/>
        </p:nvPicPr>
        <p:blipFill>
          <a:blip r:embed="rId2" cstate="print"/>
          <a:srcRect r="16844"/>
          <a:stretch>
            <a:fillRect/>
          </a:stretch>
        </p:blipFill>
        <p:spPr>
          <a:xfrm>
            <a:off x="-1" y="0"/>
            <a:ext cx="4000497" cy="6858000"/>
          </a:xfrm>
          <a:prstGeom prst="rect">
            <a:avLst/>
          </a:prstGeom>
        </p:spPr>
      </p:pic>
      <p:sp>
        <p:nvSpPr>
          <p:cNvPr id="11" name="10 Rectángulo"/>
          <p:cNvSpPr/>
          <p:nvPr/>
        </p:nvSpPr>
        <p:spPr>
          <a:xfrm>
            <a:off x="4479634" y="2967335"/>
            <a:ext cx="184731" cy="923330"/>
          </a:xfrm>
          <a:prstGeom prst="rect">
            <a:avLst/>
          </a:prstGeom>
          <a:noFill/>
        </p:spPr>
        <p:txBody>
          <a:bodyPr wrap="none" lIns="91440" tIns="45720" rIns="91440" bIns="45720">
            <a:spAutoFit/>
          </a:bodyPr>
          <a:lstStyle/>
          <a:p>
            <a:pPr algn="ct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4 Título"/>
          <p:cNvSpPr txBox="1">
            <a:spLocks/>
          </p:cNvSpPr>
          <p:nvPr/>
        </p:nvSpPr>
        <p:spPr>
          <a:xfrm>
            <a:off x="0" y="0"/>
            <a:ext cx="3786182" cy="1357298"/>
          </a:xfrm>
          <a:prstGeom prst="rect">
            <a:avLst/>
          </a:prstGeom>
          <a:ln>
            <a:noFill/>
          </a:ln>
        </p:spPr>
        <p:txBody>
          <a:bodyPr vert="horz" lIns="91440" tIns="45720" rIns="91440" bIns="45720" rtlCol="0" anchor="t">
            <a:normAutofit fontScale="67500" lnSpcReduction="20000"/>
          </a:bodyPr>
          <a:lstStyle/>
          <a:p>
            <a:pPr lvl="0" algn="ctr">
              <a:spcBef>
                <a:spcPct val="0"/>
              </a:spcBef>
              <a:defRPr/>
            </a:pPr>
            <a:r>
              <a:rPr lang="es-ES" sz="3600" b="1" cap="all" dirty="0">
                <a:solidFill>
                  <a:schemeClr val="bg1"/>
                </a:solidFill>
                <a:latin typeface="Cooper Lt BT" pitchFamily="18" charset="0"/>
                <a:ea typeface="+mj-ea"/>
                <a:cs typeface="Aharoni" pitchFamily="2" charset="-79"/>
              </a:rPr>
              <a:t>“Dios Creador, origen de la vocación humana al cuidado”</a:t>
            </a:r>
            <a:endParaRPr kumimoji="0" lang="es-ES" sz="4000" b="1" i="0" u="none" strike="noStrike" kern="1200" cap="all" spc="0" normalizeH="0" baseline="0" noProof="0" dirty="0">
              <a:ln>
                <a:noFill/>
              </a:ln>
              <a:solidFill>
                <a:schemeClr val="bg1"/>
              </a:solidFill>
              <a:uLnTx/>
              <a:uFillTx/>
              <a:latin typeface="Cooper Lt BT" pitchFamily="18" charset="0"/>
              <a:ea typeface="+mj-ea"/>
              <a:cs typeface="+mj-cs"/>
            </a:endParaRPr>
          </a:p>
        </p:txBody>
      </p:sp>
      <p:pic>
        <p:nvPicPr>
          <p:cNvPr id="9" name="8 Imagen" descr="cuidado4.jpg"/>
          <p:cNvPicPr>
            <a:picLocks noChangeAspect="1"/>
          </p:cNvPicPr>
          <p:nvPr/>
        </p:nvPicPr>
        <p:blipFill>
          <a:blip r:embed="rId3" cstate="print"/>
          <a:stretch>
            <a:fillRect/>
          </a:stretch>
        </p:blipFill>
        <p:spPr>
          <a:xfrm>
            <a:off x="4000496" y="1928802"/>
            <a:ext cx="5143504" cy="3433289"/>
          </a:xfrm>
          <a:prstGeom prst="rect">
            <a:avLst/>
          </a:prstGeom>
        </p:spPr>
      </p:pic>
      <p:sp>
        <p:nvSpPr>
          <p:cNvPr id="6" name="2 Subtítulo"/>
          <p:cNvSpPr txBox="1">
            <a:spLocks/>
          </p:cNvSpPr>
          <p:nvPr/>
        </p:nvSpPr>
        <p:spPr>
          <a:xfrm>
            <a:off x="4000496" y="5357826"/>
            <a:ext cx="5143504" cy="1500198"/>
          </a:xfrm>
          <a:prstGeom prst="rect">
            <a:avLst/>
          </a:prstGeom>
          <a:solidFill>
            <a:srgbClr val="339933"/>
          </a:solidFill>
        </p:spPr>
        <p:txBody>
          <a:bodyPr vert="horz" lIns="91440" tIns="45720" rIns="91440" bIns="45720" rtlCol="0">
            <a:normAutofit fontScale="92500" lnSpcReduction="20000"/>
          </a:bodyPr>
          <a:lstStyle/>
          <a:p>
            <a:pPr lvl="0">
              <a:spcBef>
                <a:spcPct val="20000"/>
              </a:spcBef>
            </a:pPr>
            <a:r>
              <a:rPr lang="es-ES" sz="2400" b="1" dirty="0">
                <a:solidFill>
                  <a:schemeClr val="accent2">
                    <a:lumMod val="75000"/>
                  </a:schemeClr>
                </a:solidFill>
              </a:rPr>
              <a:t>El auténtico cuidado de nuestra propia vida y de nuestras relaciones con la naturaleza es inseparable de la fraternidad, la justicia y la fidelidad a los demás.</a:t>
            </a:r>
            <a:endParaRPr kumimoji="0" lang="es-ES" sz="3200" b="1" i="0" u="none" strike="noStrike" kern="1200" spc="50" normalizeH="0" noProof="0" dirty="0">
              <a:ln w="12700" cmpd="sng">
                <a:noFill/>
                <a:prstDash val="solid"/>
              </a:ln>
              <a:solidFill>
                <a:schemeClr val="accent2">
                  <a:lumMod val="75000"/>
                </a:schemeClr>
              </a:solidFill>
              <a:effectLst>
                <a:glow rad="53100">
                  <a:schemeClr val="accent6">
                    <a:satMod val="180000"/>
                    <a:alpha val="30000"/>
                  </a:schemeClr>
                </a:glow>
                <a:outerShdw blurRad="38100" dist="38100" dir="2700000" algn="tl">
                  <a:srgbClr val="000000">
                    <a:alpha val="43137"/>
                  </a:srgbClr>
                </a:outerShdw>
              </a:effectLst>
              <a:uLnTx/>
              <a:uFillTx/>
              <a:latin typeface="+mn-lt"/>
              <a:ea typeface="+mn-ea"/>
              <a:cs typeface="+mn-cs"/>
            </a:endParaRPr>
          </a:p>
        </p:txBody>
      </p:sp>
      <p:sp>
        <p:nvSpPr>
          <p:cNvPr id="4" name="2 Subtítulo"/>
          <p:cNvSpPr txBox="1">
            <a:spLocks/>
          </p:cNvSpPr>
          <p:nvPr/>
        </p:nvSpPr>
        <p:spPr>
          <a:xfrm>
            <a:off x="4000496" y="-24"/>
            <a:ext cx="5143504" cy="2143140"/>
          </a:xfrm>
          <a:prstGeom prst="rect">
            <a:avLst/>
          </a:prstGeom>
          <a:solidFill>
            <a:srgbClr val="339933"/>
          </a:solidFill>
        </p:spPr>
        <p:txBody>
          <a:bodyPr vert="horz" lIns="91440" tIns="45720" rIns="91440" bIns="45720" rtlCol="0">
            <a:normAutofit fontScale="55000" lnSpcReduction="20000"/>
          </a:bodyPr>
          <a:lstStyle/>
          <a:p>
            <a:pPr lvl="0">
              <a:spcBef>
                <a:spcPct val="20000"/>
              </a:spcBef>
            </a:pPr>
            <a:r>
              <a:rPr lang="es-ES" sz="47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Los verbos “cultivar” y “cuidar” describen la relación de Adán con su casa-jardín e indican también la confianza que Dios deposita en él al constituirlo señor y guardián de toda la creación. </a:t>
            </a:r>
            <a:endParaRPr kumimoji="0" lang="es-ES" sz="3200" b="1" i="0" u="none" strike="noStrike" kern="1200" spc="50" normalizeH="0" baseline="0" noProof="0" dirty="0">
              <a:ln w="12700" cmpd="sng">
                <a:noFill/>
                <a:prstDash val="solid"/>
              </a:ln>
              <a:noFill/>
              <a:effectLst>
                <a:glow rad="53100">
                  <a:schemeClr val="accent6">
                    <a:satMod val="180000"/>
                    <a:alpha val="30000"/>
                  </a:schemeClr>
                </a:glow>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spd="slow" advTm="35297">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par>
                          <p:cTn id="13" fill="hold">
                            <p:stCondLst>
                              <p:cond delay="4000"/>
                            </p:stCondLst>
                            <p:childTnLst>
                              <p:par>
                                <p:cTn id="14" presetID="4" presetClass="entr" presetSubtype="32" fill="hold" grpId="1"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out)">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1"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18-posse-777x437.jpg"/>
          <p:cNvPicPr>
            <a:picLocks noChangeAspect="1"/>
          </p:cNvPicPr>
          <p:nvPr/>
        </p:nvPicPr>
        <p:blipFill>
          <a:blip r:embed="rId2" cstate="print"/>
          <a:stretch>
            <a:fillRect/>
          </a:stretch>
        </p:blipFill>
        <p:spPr>
          <a:xfrm>
            <a:off x="1882065" y="428604"/>
            <a:ext cx="6323025" cy="5643602"/>
          </a:xfrm>
          <a:prstGeom prst="rect">
            <a:avLst/>
          </a:prstGeom>
        </p:spPr>
      </p:pic>
      <p:sp>
        <p:nvSpPr>
          <p:cNvPr id="4" name="2 Subtítulo"/>
          <p:cNvSpPr txBox="1">
            <a:spLocks/>
          </p:cNvSpPr>
          <p:nvPr/>
        </p:nvSpPr>
        <p:spPr>
          <a:xfrm>
            <a:off x="0" y="5643578"/>
            <a:ext cx="9144000" cy="1214446"/>
          </a:xfrm>
          <a:prstGeom prst="rect">
            <a:avLst/>
          </a:prstGeom>
          <a:solidFill>
            <a:srgbClr val="295778">
              <a:alpha val="64000"/>
            </a:srgbClr>
          </a:solidFill>
        </p:spPr>
        <p:txBody>
          <a:bodyPr vert="horz" lIns="91440" tIns="45720" rIns="91440" bIns="45720" rtlCol="0">
            <a:normAutofit fontScale="92500" lnSpcReduction="20000"/>
          </a:bodyPr>
          <a:lstStyle/>
          <a:p>
            <a:pPr lvl="0" algn="just">
              <a:spcBef>
                <a:spcPct val="20000"/>
              </a:spcBef>
            </a:pPr>
            <a:r>
              <a:rPr lang="es-ES" sz="3200" b="1" dirty="0">
                <a:solidFill>
                  <a:schemeClr val="bg1"/>
                </a:solidFill>
                <a:effectLst>
                  <a:outerShdw blurRad="38100" dist="38100" dir="2700000" algn="tl">
                    <a:schemeClr val="tx1"/>
                  </a:outerShdw>
                </a:effectLst>
              </a:rPr>
              <a:t>La Sagrada Escritura presenta a Dios no sólo como Creador, sino también como Aquel que cuida de sus criaturas. </a:t>
            </a:r>
            <a:endParaRPr kumimoji="0" lang="es-ES" sz="3200" b="1" i="0" u="none" strike="noStrike" kern="1200" cap="none" spc="0" normalizeH="0" baseline="0" noProof="0" dirty="0">
              <a:ln>
                <a:noFill/>
              </a:ln>
              <a:solidFill>
                <a:schemeClr val="bg1"/>
              </a:solidFill>
              <a:effectLst>
                <a:outerShdw blurRad="38100" dist="38100" dir="2700000" algn="tl">
                  <a:schemeClr val="tx1"/>
                </a:outerShdw>
              </a:effectLst>
              <a:uLnTx/>
              <a:uFillTx/>
              <a:latin typeface="+mn-lt"/>
              <a:ea typeface="+mn-ea"/>
              <a:cs typeface="+mn-cs"/>
            </a:endParaRPr>
          </a:p>
        </p:txBody>
      </p:sp>
      <p:sp>
        <p:nvSpPr>
          <p:cNvPr id="9" name="8 Rectángulo"/>
          <p:cNvSpPr/>
          <p:nvPr/>
        </p:nvSpPr>
        <p:spPr>
          <a:xfrm>
            <a:off x="4479634" y="2967335"/>
            <a:ext cx="184731" cy="923330"/>
          </a:xfrm>
          <a:prstGeom prst="rect">
            <a:avLst/>
          </a:prstGeom>
          <a:noFill/>
        </p:spPr>
        <p:txBody>
          <a:bodyPr wrap="none" lIns="91440" tIns="45720" rIns="91440" bIns="45720">
            <a:spAutoFit/>
          </a:bodyPr>
          <a:lstStyle/>
          <a:p>
            <a:pPr algn="ct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4 Título"/>
          <p:cNvSpPr txBox="1">
            <a:spLocks/>
          </p:cNvSpPr>
          <p:nvPr/>
        </p:nvSpPr>
        <p:spPr>
          <a:xfrm>
            <a:off x="428596" y="50701"/>
            <a:ext cx="8501121" cy="1362075"/>
          </a:xfrm>
          <a:prstGeom prst="rect">
            <a:avLst/>
          </a:prstGeom>
        </p:spPr>
        <p:txBody>
          <a:bodyPr vert="horz" lIns="91440" tIns="45720" rIns="91440" bIns="45720" rtlCol="0" anchor="t">
            <a:normAutofit fontScale="97500"/>
          </a:bodyPr>
          <a:lstStyle/>
          <a:p>
            <a:pPr lvl="0" algn="ctr">
              <a:spcBef>
                <a:spcPct val="0"/>
              </a:spcBef>
              <a:defRPr/>
            </a:pPr>
            <a:r>
              <a:rPr lang="es-ES" sz="3600" b="1" cap="all" dirty="0">
                <a:solidFill>
                  <a:srgbClr val="FFC000"/>
                </a:solidFill>
                <a:effectLst>
                  <a:outerShdw blurRad="50800" dist="50800" dir="5400000" algn="ctr" rotWithShape="0">
                    <a:srgbClr val="00B0F0"/>
                  </a:outerShdw>
                </a:effectLst>
                <a:latin typeface="Cooper Lt BT" pitchFamily="18" charset="0"/>
                <a:ea typeface="+mj-ea"/>
                <a:cs typeface="Aharoni" pitchFamily="2" charset="-79"/>
              </a:rPr>
              <a:t>Dios Creador, modelo del cuidado</a:t>
            </a:r>
            <a:endParaRPr kumimoji="0" lang="es-ES" sz="3600" b="1" i="0" u="none" strike="noStrike" kern="1200" cap="all" spc="0" normalizeH="0" baseline="0" noProof="0" dirty="0">
              <a:ln>
                <a:noFill/>
              </a:ln>
              <a:solidFill>
                <a:schemeClr val="tx1"/>
              </a:solidFill>
              <a:effectLst>
                <a:outerShdw blurRad="50800" dist="50800" dir="5400000" algn="ctr" rotWithShape="0">
                  <a:srgbClr val="00B0F0"/>
                </a:outerShdw>
              </a:effectLst>
              <a:uLnTx/>
              <a:uFillTx/>
              <a:latin typeface="+mj-lt"/>
              <a:ea typeface="+mj-ea"/>
              <a:cs typeface="+mj-cs"/>
            </a:endParaRPr>
          </a:p>
        </p:txBody>
      </p:sp>
      <p:pic>
        <p:nvPicPr>
          <p:cNvPr id="8" name="7 Imagen" descr="cuidado.png"/>
          <p:cNvPicPr>
            <a:picLocks noChangeAspect="1"/>
          </p:cNvPicPr>
          <p:nvPr/>
        </p:nvPicPr>
        <p:blipFill>
          <a:blip r:embed="rId3" cstate="print">
            <a:clrChange>
              <a:clrFrom>
                <a:srgbClr val="FFFFFF"/>
              </a:clrFrom>
              <a:clrTo>
                <a:srgbClr val="FFFFFF">
                  <a:alpha val="0"/>
                </a:srgbClr>
              </a:clrTo>
            </a:clrChange>
          </a:blip>
          <a:stretch>
            <a:fillRect/>
          </a:stretch>
        </p:blipFill>
        <p:spPr>
          <a:xfrm>
            <a:off x="-642974" y="3357562"/>
            <a:ext cx="3523810" cy="2285714"/>
          </a:xfrm>
          <a:prstGeom prst="rect">
            <a:avLst/>
          </a:prstGeom>
        </p:spPr>
      </p:pic>
    </p:spTree>
  </p:cSld>
  <p:clrMapOvr>
    <a:masterClrMapping/>
  </p:clrMapOvr>
  <p:transition spd="slow" advTm="2425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1+#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ambio mundo egoismo humanidad cabala ieic bnei baruch mexico.jpg"/>
          <p:cNvPicPr>
            <a:picLocks noChangeAspect="1"/>
          </p:cNvPicPr>
          <p:nvPr/>
        </p:nvPicPr>
        <p:blipFill>
          <a:blip r:embed="rId2" cstate="print"/>
          <a:stretch>
            <a:fillRect/>
          </a:stretch>
        </p:blipFill>
        <p:spPr>
          <a:xfrm>
            <a:off x="-17059" y="-66397"/>
            <a:ext cx="9232529" cy="6924397"/>
          </a:xfrm>
          <a:prstGeom prst="rect">
            <a:avLst/>
          </a:prstGeom>
        </p:spPr>
      </p:pic>
      <p:sp>
        <p:nvSpPr>
          <p:cNvPr id="4" name="2 Subtítulo"/>
          <p:cNvSpPr txBox="1">
            <a:spLocks/>
          </p:cNvSpPr>
          <p:nvPr/>
        </p:nvSpPr>
        <p:spPr>
          <a:xfrm>
            <a:off x="285720" y="928670"/>
            <a:ext cx="8858280" cy="4357718"/>
          </a:xfrm>
          <a:prstGeom prst="rect">
            <a:avLst/>
          </a:prstGeom>
        </p:spPr>
        <p:txBody>
          <a:bodyPr vert="horz" lIns="91440" tIns="45720" rIns="91440" bIns="45720" rtlCol="0">
            <a:noAutofit/>
          </a:bodyPr>
          <a:lstStyle/>
          <a:p>
            <a:pPr>
              <a:lnSpc>
                <a:spcPts val="3500"/>
              </a:lnSpc>
              <a:spcBef>
                <a:spcPct val="20000"/>
              </a:spcBef>
            </a:pPr>
            <a:r>
              <a:rPr lang="es-ES" sz="2800" b="1" dirty="0">
                <a:ln>
                  <a:solidFill>
                    <a:schemeClr val="tx2">
                      <a:satMod val="155000"/>
                    </a:schemeClr>
                  </a:solidFill>
                </a:ln>
                <a:solidFill>
                  <a:srgbClr val="FFFF00"/>
                </a:solidFill>
              </a:rPr>
              <a:t>El cuidado de la creación está en la base de la institución del </a:t>
            </a:r>
            <a:r>
              <a:rPr lang="es-ES" sz="2800" b="1" dirty="0" err="1">
                <a:ln>
                  <a:solidFill>
                    <a:schemeClr val="tx2">
                      <a:satMod val="155000"/>
                    </a:schemeClr>
                  </a:solidFill>
                </a:ln>
                <a:solidFill>
                  <a:srgbClr val="FFFF00"/>
                </a:solidFill>
              </a:rPr>
              <a:t>Shabbat</a:t>
            </a:r>
            <a:r>
              <a:rPr lang="es-ES" sz="2800" b="1" dirty="0">
                <a:ln>
                  <a:solidFill>
                    <a:schemeClr val="tx2">
                      <a:satMod val="155000"/>
                    </a:schemeClr>
                  </a:solidFill>
                </a:ln>
                <a:solidFill>
                  <a:srgbClr val="FFFF00"/>
                </a:solidFill>
              </a:rPr>
              <a:t> que, además de regular el culto divino, tenía como objetivo restablecer el orden social y el cuidado de los pobres. La celebración del Jubileo, con ocasión del séptimo año sabático, permitía una tregua a la tierra, a los esclavos y a los endeudados. En ese año de gracia, se protegía a los más débiles, ofreciéndoles una nueva perspectiva de la vida, para que no hubiera personas necesitadas en la comunidad.</a:t>
            </a:r>
          </a:p>
        </p:txBody>
      </p:sp>
      <p:sp>
        <p:nvSpPr>
          <p:cNvPr id="8" name="7 Rectángulo"/>
          <p:cNvSpPr/>
          <p:nvPr/>
        </p:nvSpPr>
        <p:spPr>
          <a:xfrm>
            <a:off x="4479635" y="2967335"/>
            <a:ext cx="184730" cy="923330"/>
          </a:xfrm>
          <a:prstGeom prst="rect">
            <a:avLst/>
          </a:prstGeom>
          <a:noFill/>
        </p:spPr>
        <p:txBody>
          <a:bodyPr wrap="none" lIns="91440" tIns="45720" rIns="91440" bIns="45720">
            <a:spAutoFit/>
          </a:bodyPr>
          <a:lstStyle/>
          <a:p>
            <a:pPr algn="ct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0" name="4 Título"/>
          <p:cNvSpPr txBox="1">
            <a:spLocks/>
          </p:cNvSpPr>
          <p:nvPr/>
        </p:nvSpPr>
        <p:spPr>
          <a:xfrm>
            <a:off x="428596" y="50701"/>
            <a:ext cx="8501121" cy="1362075"/>
          </a:xfrm>
          <a:prstGeom prst="rect">
            <a:avLst/>
          </a:prstGeom>
        </p:spPr>
        <p:txBody>
          <a:bodyPr vert="horz" lIns="91440" tIns="45720" rIns="91440" bIns="45720" rtlCol="0" anchor="t">
            <a:normAutofit fontScale="75000" lnSpcReduction="20000"/>
          </a:bodyPr>
          <a:lstStyle/>
          <a:p>
            <a:pPr lvl="0" algn="ctr">
              <a:spcBef>
                <a:spcPct val="0"/>
              </a:spcBef>
              <a:defRPr/>
            </a:pPr>
            <a:r>
              <a:rPr lang="es-ES" sz="4800" b="1" cap="all" dirty="0">
                <a:solidFill>
                  <a:srgbClr val="FFC000"/>
                </a:solidFill>
                <a:effectLst>
                  <a:outerShdw blurRad="50800" dist="50800" dir="5400000" algn="ctr" rotWithShape="0">
                    <a:srgbClr val="00B0F0"/>
                  </a:outerShdw>
                </a:effectLst>
                <a:latin typeface="Cooper Lt BT" pitchFamily="18" charset="0"/>
                <a:ea typeface="+mj-ea"/>
                <a:cs typeface="Aharoni" pitchFamily="2" charset="-79"/>
              </a:rPr>
              <a:t>Dios Creador, modelo del cuidado</a:t>
            </a:r>
            <a:br>
              <a:rPr kumimoji="0" lang="es-ES" sz="4000" b="1" i="0" u="none" strike="noStrike" kern="1200" cap="all" spc="0" normalizeH="0" baseline="0" noProof="0" dirty="0">
                <a:ln>
                  <a:noFill/>
                </a:ln>
                <a:solidFill>
                  <a:schemeClr val="tx1"/>
                </a:solidFill>
                <a:effectLst>
                  <a:outerShdw blurRad="50800" dist="50800" dir="5400000" algn="ctr" rotWithShape="0">
                    <a:srgbClr val="00B0F0"/>
                  </a:outerShdw>
                </a:effectLst>
                <a:uLnTx/>
                <a:uFillTx/>
                <a:latin typeface="+mj-lt"/>
                <a:ea typeface="+mj-ea"/>
                <a:cs typeface="+mj-cs"/>
              </a:rPr>
            </a:br>
            <a:endParaRPr kumimoji="0" lang="es-ES" sz="4000" b="1" i="0" u="none" strike="noStrike" kern="1200" cap="all" spc="0" normalizeH="0" baseline="0" noProof="0" dirty="0">
              <a:ln>
                <a:noFill/>
              </a:ln>
              <a:solidFill>
                <a:schemeClr val="tx1"/>
              </a:solidFill>
              <a:effectLst>
                <a:outerShdw blurRad="50800" dist="50800" dir="5400000" algn="ctr" rotWithShape="0">
                  <a:srgbClr val="00B0F0"/>
                </a:outerShdw>
              </a:effectLst>
              <a:uLnTx/>
              <a:uFillTx/>
              <a:latin typeface="+mj-lt"/>
              <a:ea typeface="+mj-ea"/>
              <a:cs typeface="+mj-cs"/>
            </a:endParaRPr>
          </a:p>
        </p:txBody>
      </p:sp>
    </p:spTree>
  </p:cSld>
  <p:clrMapOvr>
    <a:masterClrMapping/>
  </p:clrMapOvr>
  <p:transition spd="slow" advTm="3615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1+#ppt_w/2"/>
                                          </p:val>
                                        </p:tav>
                                        <p:tav tm="100000">
                                          <p:val>
                                            <p:strVal val="#ppt_x"/>
                                          </p:val>
                                        </p:tav>
                                      </p:tavLst>
                                    </p:anim>
                                    <p:anim calcmode="lin" valueType="num">
                                      <p:cBhvr additive="base">
                                        <p:cTn id="8" dur="3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5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5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0" decel="50000" fill="hold">
                                          <p:stCondLst>
                                            <p:cond delay="0"/>
                                          </p:stCondLst>
                                        </p:cTn>
                                        <p:tgtEl>
                                          <p:spTgt spid="4"/>
                                        </p:tgtEl>
                                        <p:attrNameLst>
                                          <p:attrName>ppt_x</p:attrName>
                                          <p:attrName>ppt_y</p:attrName>
                                        </p:attrNameLst>
                                      </p:cBhvr>
                                    </p:animMotion>
                                    <p:animEffect transition="in" filter="fade">
                                      <p:cBhvr>
                                        <p:cTn id="14"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18-posse-777x437.jpg"/>
          <p:cNvPicPr>
            <a:picLocks noChangeAspect="1"/>
          </p:cNvPicPr>
          <p:nvPr/>
        </p:nvPicPr>
        <p:blipFill>
          <a:blip r:embed="rId2" cstate="print"/>
          <a:stretch>
            <a:fillRect/>
          </a:stretch>
        </p:blipFill>
        <p:spPr>
          <a:xfrm>
            <a:off x="-142908" y="0"/>
            <a:ext cx="9486929" cy="5929330"/>
          </a:xfrm>
          <a:prstGeom prst="rect">
            <a:avLst/>
          </a:prstGeom>
        </p:spPr>
      </p:pic>
      <p:sp>
        <p:nvSpPr>
          <p:cNvPr id="4" name="2 Subtítulo"/>
          <p:cNvSpPr txBox="1">
            <a:spLocks/>
          </p:cNvSpPr>
          <p:nvPr/>
        </p:nvSpPr>
        <p:spPr>
          <a:xfrm>
            <a:off x="0" y="5929330"/>
            <a:ext cx="9144000" cy="1000132"/>
          </a:xfrm>
          <a:prstGeom prst="rect">
            <a:avLst/>
          </a:prstGeom>
          <a:solidFill>
            <a:srgbClr val="295778">
              <a:alpha val="64000"/>
            </a:srgbClr>
          </a:solidFill>
        </p:spPr>
        <p:txBody>
          <a:bodyPr vert="horz" lIns="91440" tIns="45720" rIns="91440" bIns="45720" rtlCol="0">
            <a:normAutofit fontScale="70000" lnSpcReduction="20000"/>
          </a:bodyPr>
          <a:lstStyle/>
          <a:p>
            <a:pPr lvl="0" algn="just">
              <a:spcBef>
                <a:spcPct val="20000"/>
              </a:spcBef>
            </a:pPr>
            <a:r>
              <a:rPr lang="es-ES" sz="3200" b="1" dirty="0">
                <a:solidFill>
                  <a:schemeClr val="bg1"/>
                </a:solidFill>
                <a:effectLst>
                  <a:outerShdw blurRad="38100" dist="38100" dir="2700000" algn="tl">
                    <a:schemeClr val="tx1"/>
                  </a:outerShdw>
                </a:effectLst>
              </a:rPr>
              <a:t>También es digna de mención la tradición profética, donde la cumbre de la comprensión bíblica de la justicia se manifestaba en la forma en que una comunidad trataba a los más débiles que estaban en ella. </a:t>
            </a:r>
            <a:endParaRPr kumimoji="0" lang="es-ES" sz="3200" b="1" i="0" u="none" strike="noStrike" kern="1200" cap="none" spc="0" normalizeH="0" baseline="0" noProof="0" dirty="0">
              <a:ln>
                <a:noFill/>
              </a:ln>
              <a:solidFill>
                <a:schemeClr val="bg1"/>
              </a:solidFill>
              <a:effectLst>
                <a:outerShdw blurRad="38100" dist="38100" dir="2700000" algn="tl">
                  <a:schemeClr val="tx1"/>
                </a:outerShdw>
              </a:effectLst>
              <a:uLnTx/>
              <a:uFillTx/>
              <a:latin typeface="+mn-lt"/>
              <a:ea typeface="+mn-ea"/>
              <a:cs typeface="+mn-cs"/>
            </a:endParaRPr>
          </a:p>
        </p:txBody>
      </p:sp>
      <p:sp>
        <p:nvSpPr>
          <p:cNvPr id="9" name="8 Rectángulo"/>
          <p:cNvSpPr/>
          <p:nvPr/>
        </p:nvSpPr>
        <p:spPr>
          <a:xfrm>
            <a:off x="4479634" y="2967335"/>
            <a:ext cx="184731" cy="923330"/>
          </a:xfrm>
          <a:prstGeom prst="rect">
            <a:avLst/>
          </a:prstGeom>
          <a:noFill/>
        </p:spPr>
        <p:txBody>
          <a:bodyPr wrap="none" lIns="91440" tIns="45720" rIns="91440" bIns="45720">
            <a:spAutoFit/>
          </a:bodyPr>
          <a:lstStyle/>
          <a:p>
            <a:pPr algn="ct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4 Título"/>
          <p:cNvSpPr txBox="1">
            <a:spLocks/>
          </p:cNvSpPr>
          <p:nvPr/>
        </p:nvSpPr>
        <p:spPr>
          <a:xfrm>
            <a:off x="428596" y="50701"/>
            <a:ext cx="8501121" cy="786011"/>
          </a:xfrm>
          <a:prstGeom prst="rect">
            <a:avLst/>
          </a:prstGeom>
        </p:spPr>
        <p:txBody>
          <a:bodyPr vert="horz" lIns="91440" tIns="45720" rIns="91440" bIns="45720" rtlCol="0" anchor="t">
            <a:normAutofit fontScale="97500"/>
          </a:bodyPr>
          <a:lstStyle/>
          <a:p>
            <a:pPr lvl="0" algn="ctr">
              <a:spcBef>
                <a:spcPct val="0"/>
              </a:spcBef>
              <a:defRPr/>
            </a:pPr>
            <a:r>
              <a:rPr lang="es-ES" sz="3600" b="1" cap="all" dirty="0">
                <a:ln>
                  <a:solidFill>
                    <a:schemeClr val="tx1"/>
                  </a:solidFill>
                </a:ln>
                <a:solidFill>
                  <a:srgbClr val="FFFF00"/>
                </a:solidFill>
                <a:effectLst>
                  <a:outerShdw blurRad="50800" dist="50800" dir="5400000" algn="ctr" rotWithShape="0">
                    <a:srgbClr val="00B0F0"/>
                  </a:outerShdw>
                </a:effectLst>
                <a:latin typeface="Cooper Lt BT" pitchFamily="18" charset="0"/>
                <a:ea typeface="+mj-ea"/>
                <a:cs typeface="Aharoni" pitchFamily="2" charset="-79"/>
              </a:rPr>
              <a:t>Dios Creador, modelo del cuidado</a:t>
            </a:r>
            <a:endParaRPr kumimoji="0" lang="es-ES" sz="3600" b="1" i="0" u="none" strike="noStrike" kern="1200" cap="all" spc="0" normalizeH="0" noProof="0" dirty="0">
              <a:ln>
                <a:solidFill>
                  <a:schemeClr val="tx1"/>
                </a:solidFill>
              </a:ln>
              <a:solidFill>
                <a:srgbClr val="FFFF00"/>
              </a:solidFill>
              <a:effectLst>
                <a:outerShdw blurRad="50800" dist="50800" dir="5400000" algn="ctr" rotWithShape="0">
                  <a:srgbClr val="00B0F0"/>
                </a:outerShdw>
              </a:effectLst>
              <a:uLnTx/>
              <a:uFillTx/>
              <a:latin typeface="+mj-lt"/>
              <a:ea typeface="+mj-ea"/>
              <a:cs typeface="+mj-cs"/>
            </a:endParaRPr>
          </a:p>
        </p:txBody>
      </p:sp>
    </p:spTree>
  </p:cSld>
  <p:clrMapOvr>
    <a:masterClrMapping/>
  </p:clrMapOvr>
  <p:transition spd="slow" advTm="25391">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1+#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OP25.jpg"/>
          <p:cNvPicPr>
            <a:picLocks noChangeAspect="1"/>
          </p:cNvPicPr>
          <p:nvPr/>
        </p:nvPicPr>
        <p:blipFill>
          <a:blip r:embed="rId2" cstate="print"/>
          <a:stretch>
            <a:fillRect/>
          </a:stretch>
        </p:blipFill>
        <p:spPr>
          <a:xfrm>
            <a:off x="-214346" y="-71438"/>
            <a:ext cx="10475420" cy="7000900"/>
          </a:xfrm>
          <a:prstGeom prst="rect">
            <a:avLst/>
          </a:prstGeom>
        </p:spPr>
      </p:pic>
      <p:sp>
        <p:nvSpPr>
          <p:cNvPr id="4" name="2 Subtítulo"/>
          <p:cNvSpPr txBox="1">
            <a:spLocks/>
          </p:cNvSpPr>
          <p:nvPr/>
        </p:nvSpPr>
        <p:spPr>
          <a:xfrm>
            <a:off x="0" y="4572008"/>
            <a:ext cx="9144000" cy="2285992"/>
          </a:xfrm>
          <a:prstGeom prst="rect">
            <a:avLst/>
          </a:prstGeom>
          <a:ln>
            <a:noFill/>
          </a:ln>
        </p:spPr>
        <p:txBody>
          <a:bodyPr vert="horz" lIns="91440" tIns="45720" rIns="91440" bIns="45720" rtlCol="0">
            <a:noAutofit/>
          </a:bodyPr>
          <a:lstStyle/>
          <a:p>
            <a:pPr lvl="0" algn="just">
              <a:lnSpc>
                <a:spcPts val="3500"/>
              </a:lnSpc>
            </a:pPr>
            <a:r>
              <a:rPr lang="es-ES" sz="3000" b="1" dirty="0">
                <a:ln w="12700">
                  <a:solidFill>
                    <a:schemeClr val="tx2">
                      <a:satMod val="155000"/>
                    </a:schemeClr>
                  </a:solidFill>
                  <a:prstDash val="solid"/>
                </a:ln>
                <a:solidFill>
                  <a:schemeClr val="bg1"/>
                </a:solidFill>
              </a:rPr>
              <a:t>En la sinagoga de Nazaret, Jesús se manifestó como Aquel a quien el Señor ungió «para anunciar la buena noticia a los pobres, ha enviado a proclamar la liberación a los cautivos y la vista a los ciegos, a dejar en libertad a los oprimidos».</a:t>
            </a:r>
            <a:endParaRPr kumimoji="0" lang="es-ES" sz="3000" b="1" i="0" u="none" strike="noStrike" kern="1200" normalizeH="0" baseline="0" noProof="0" dirty="0">
              <a:ln w="12700">
                <a:solidFill>
                  <a:schemeClr val="tx2">
                    <a:satMod val="155000"/>
                  </a:schemeClr>
                </a:solidFill>
                <a:prstDash val="solid"/>
              </a:ln>
              <a:solidFill>
                <a:schemeClr val="bg1"/>
              </a:solidFill>
              <a:uLnTx/>
              <a:uFillTx/>
              <a:latin typeface="+mn-lt"/>
              <a:ea typeface="+mn-ea"/>
              <a:cs typeface="+mn-cs"/>
            </a:endParaRPr>
          </a:p>
        </p:txBody>
      </p:sp>
      <p:sp>
        <p:nvSpPr>
          <p:cNvPr id="8" name="7 Rectángulo"/>
          <p:cNvSpPr/>
          <p:nvPr/>
        </p:nvSpPr>
        <p:spPr>
          <a:xfrm>
            <a:off x="4479635" y="2967335"/>
            <a:ext cx="184730" cy="923330"/>
          </a:xfrm>
          <a:prstGeom prst="rect">
            <a:avLst/>
          </a:prstGeom>
          <a:noFill/>
        </p:spPr>
        <p:txBody>
          <a:bodyPr wrap="none" lIns="91440" tIns="45720" rIns="91440" bIns="45720">
            <a:spAutoFit/>
          </a:bodyPr>
          <a:lstStyle/>
          <a:p>
            <a:pPr algn="ct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10" name="4 Título"/>
          <p:cNvSpPr txBox="1">
            <a:spLocks/>
          </p:cNvSpPr>
          <p:nvPr/>
        </p:nvSpPr>
        <p:spPr>
          <a:xfrm>
            <a:off x="0" y="50701"/>
            <a:ext cx="8858279" cy="1362075"/>
          </a:xfrm>
          <a:prstGeom prst="rect">
            <a:avLst/>
          </a:prstGeom>
        </p:spPr>
        <p:txBody>
          <a:bodyPr vert="horz" lIns="91440" tIns="45720" rIns="91440" bIns="45720" rtlCol="0" anchor="t">
            <a:normAutofit fontScale="75000" lnSpcReduction="20000"/>
          </a:bodyPr>
          <a:lstStyle/>
          <a:p>
            <a:pPr lvl="0" algn="ctr">
              <a:spcBef>
                <a:spcPct val="0"/>
              </a:spcBef>
              <a:defRPr/>
            </a:pPr>
            <a:r>
              <a:rPr lang="es-ES" sz="4800" b="1" cap="all" dirty="0">
                <a:solidFill>
                  <a:schemeClr val="bg1"/>
                </a:solidFill>
                <a:effectLst>
                  <a:outerShdw blurRad="50800" dist="50800" dir="5400000" algn="ctr" rotWithShape="0">
                    <a:srgbClr val="00B0F0"/>
                  </a:outerShdw>
                </a:effectLst>
                <a:latin typeface="Cooper Lt BT" pitchFamily="18" charset="0"/>
                <a:ea typeface="+mj-ea"/>
                <a:cs typeface="Aharoni" pitchFamily="2" charset="-79"/>
              </a:rPr>
              <a:t>El cuidado en el ministerio de Jesús </a:t>
            </a:r>
            <a:br>
              <a:rPr kumimoji="0" lang="es-ES" sz="4000" b="1" i="0" u="none" strike="noStrike" kern="1200" cap="all" spc="0" normalizeH="0" baseline="0" noProof="0" dirty="0">
                <a:ln>
                  <a:noFill/>
                </a:ln>
                <a:solidFill>
                  <a:schemeClr val="tx1"/>
                </a:solidFill>
                <a:effectLst>
                  <a:outerShdw blurRad="50800" dist="50800" dir="5400000" algn="ctr" rotWithShape="0">
                    <a:srgbClr val="00B0F0"/>
                  </a:outerShdw>
                </a:effectLst>
                <a:uLnTx/>
                <a:uFillTx/>
                <a:latin typeface="+mj-lt"/>
                <a:ea typeface="+mj-ea"/>
                <a:cs typeface="+mj-cs"/>
              </a:rPr>
            </a:br>
            <a:endParaRPr kumimoji="0" lang="es-ES" sz="4000" b="1" i="0" u="none" strike="noStrike" kern="1200" cap="all" spc="0" normalizeH="0" baseline="0" noProof="0" dirty="0">
              <a:ln>
                <a:noFill/>
              </a:ln>
              <a:solidFill>
                <a:schemeClr val="tx1"/>
              </a:solidFill>
              <a:effectLst>
                <a:outerShdw blurRad="50800" dist="50800" dir="5400000" algn="ctr" rotWithShape="0">
                  <a:srgbClr val="00B0F0"/>
                </a:outerShdw>
              </a:effectLst>
              <a:uLnTx/>
              <a:uFillTx/>
              <a:latin typeface="+mj-lt"/>
              <a:ea typeface="+mj-ea"/>
              <a:cs typeface="+mj-cs"/>
            </a:endParaRPr>
          </a:p>
        </p:txBody>
      </p:sp>
    </p:spTree>
  </p:cSld>
  <p:clrMapOvr>
    <a:masterClrMapping/>
  </p:clrMapOvr>
  <p:transition spd="slow" advTm="3253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1+#ppt_w/2"/>
                                          </p:val>
                                        </p:tav>
                                        <p:tav tm="100000">
                                          <p:val>
                                            <p:strVal val="#ppt_x"/>
                                          </p:val>
                                        </p:tav>
                                      </p:tavLst>
                                    </p:anim>
                                    <p:anim calcmode="lin" valueType="num">
                                      <p:cBhvr additive="base">
                                        <p:cTn id="8" dur="3000" fill="hold"/>
                                        <p:tgtEl>
                                          <p:spTgt spid="10"/>
                                        </p:tgtEl>
                                        <p:attrNameLst>
                                          <p:attrName>ppt_y</p:attrName>
                                        </p:attrNameLst>
                                      </p:cBhvr>
                                      <p:tavLst>
                                        <p:tav tm="0">
                                          <p:val>
                                            <p:strVal val="#ppt_y"/>
                                          </p:val>
                                        </p:tav>
                                        <p:tav tm="100000">
                                          <p:val>
                                            <p:strVal val="#ppt_y"/>
                                          </p:val>
                                        </p:tav>
                                      </p:tavLst>
                                    </p:anim>
                                  </p:childTnLst>
                                </p:cTn>
                              </p:par>
                              <p:par>
                                <p:cTn id="9" presetID="5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Scale>
                                      <p:cBhvr>
                                        <p:cTn id="11" dur="5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5000" decel="50000" fill="hold">
                                          <p:stCondLst>
                                            <p:cond delay="0"/>
                                          </p:stCondLst>
                                        </p:cTn>
                                        <p:tgtEl>
                                          <p:spTgt spid="4"/>
                                        </p:tgtEl>
                                        <p:attrNameLst>
                                          <p:attrName>ppt_x</p:attrName>
                                          <p:attrName>ppt_y</p:attrName>
                                        </p:attrNameLst>
                                      </p:cBhvr>
                                    </p:animMotion>
                                    <p:animEffect transition="in" filter="fade">
                                      <p:cBhvr>
                                        <p:cTn id="13"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2178</TotalTime>
  <Words>1390</Words>
  <Application>Microsoft Office PowerPoint</Application>
  <PresentationFormat>Presentación en pantalla (4:3)</PresentationFormat>
  <Paragraphs>53</Paragraphs>
  <Slides>22</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Aharoni</vt:lpstr>
      <vt:lpstr>Arial</vt:lpstr>
      <vt:lpstr>Calibri</vt:lpstr>
      <vt:lpstr>Cooper Lt BT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cultura del cuidado  en la vida de  los seguidores  de Jesús  </vt:lpstr>
      <vt:lpstr>Presentación de PowerPoint</vt:lpstr>
      <vt:lpstr>Presentación de PowerPoint</vt:lpstr>
      <vt:lpstr>Principios dsi como fundamento de la cultura del cuidado     </vt:lpstr>
      <vt:lpstr>Principios dsi como fundamento de la cultura del cuidado      </vt:lpstr>
      <vt:lpstr>Principios dsi como fundamento de la cultura del cuidado</vt:lpstr>
      <vt:lpstr>Principios dsi como fundamento de la cultura del cuidado      </vt:lpstr>
      <vt:lpstr>Presentación de PowerPoint</vt:lpstr>
      <vt:lpstr>Presentación de PowerPoint</vt:lpstr>
      <vt:lpstr>Presentación de PowerPoint</vt:lpstr>
      <vt:lpstr>Para educar a la cultura del cuidado  </vt:lpstr>
      <vt:lpstr>Presentación de PowerPoint</vt:lpstr>
      <vt:lpstr>No hay paz sin la cultura del cuidado </vt:lpstr>
    </vt:vector>
  </TitlesOfParts>
  <Company>RevolucionUnattended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Justicia y Paz</dc:creator>
  <cp:lastModifiedBy>User</cp:lastModifiedBy>
  <cp:revision>221</cp:revision>
  <dcterms:created xsi:type="dcterms:W3CDTF">2017-12-26T19:37:13Z</dcterms:created>
  <dcterms:modified xsi:type="dcterms:W3CDTF">2021-01-05T11:27:02Z</dcterms:modified>
</cp:coreProperties>
</file>